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1" r:id="rId5"/>
    <p:sldId id="262" r:id="rId6"/>
    <p:sldId id="260" r:id="rId7"/>
    <p:sldId id="263" r:id="rId8"/>
    <p:sldId id="264" r:id="rId9"/>
    <p:sldId id="266" r:id="rId10"/>
    <p:sldId id="267" r:id="rId11"/>
    <p:sldId id="270" r:id="rId12"/>
    <p:sldId id="269" r:id="rId13"/>
    <p:sldId id="275" r:id="rId14"/>
    <p:sldId id="276" r:id="rId15"/>
    <p:sldId id="271" r:id="rId16"/>
    <p:sldId id="277" r:id="rId17"/>
    <p:sldId id="284" r:id="rId18"/>
    <p:sldId id="278" r:id="rId19"/>
    <p:sldId id="280" r:id="rId20"/>
    <p:sldId id="279" r:id="rId21"/>
    <p:sldId id="285" r:id="rId22"/>
    <p:sldId id="286" r:id="rId23"/>
    <p:sldId id="287" r:id="rId24"/>
    <p:sldId id="283" r:id="rId25"/>
    <p:sldId id="282" r:id="rId26"/>
  </p:sldIdLst>
  <p:sldSz cx="12192000" cy="6858000"/>
  <p:notesSz cx="6858000" cy="9144000"/>
  <p:embeddedFontLst>
    <p:embeddedFont>
      <p:font typeface="HS봄바람체 3.0 Regular" panose="00000503030000020004" pitchFamily="2" charset="-127"/>
      <p:regular r:id="rId28"/>
    </p:embeddedFont>
    <p:embeddedFont>
      <p:font typeface="KBO 다이아고딕 Bold" pitchFamily="2" charset="-127"/>
      <p:bold r:id="rId29"/>
    </p:embeddedFont>
    <p:embeddedFont>
      <p:font typeface="KBO 다이아고딕 Light" pitchFamily="2" charset="-127"/>
      <p:regular r:id="rId30"/>
    </p:embeddedFont>
    <p:embeddedFont>
      <p:font typeface="KBO 다이아고딕 Medium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49AB4"/>
    <a:srgbClr val="67668A"/>
    <a:srgbClr val="183037"/>
    <a:srgbClr val="434172"/>
    <a:srgbClr val="FCEDE0"/>
    <a:srgbClr val="48C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41" autoAdjust="0"/>
    <p:restoredTop sz="95214" autoAdjust="0"/>
  </p:normalViewPr>
  <p:slideViewPr>
    <p:cSldViewPr snapToGrid="0">
      <p:cViewPr varScale="1">
        <p:scale>
          <a:sx n="83" d="100"/>
          <a:sy n="83" d="100"/>
        </p:scale>
        <p:origin x="53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0F038-8470-4A4B-BC0F-178F6FF958E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E28F5-F43A-427F-9901-B613E9ADDC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1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E28F5-F43A-427F-9901-B613E9ADDCB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1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E28F5-F43A-427F-9901-B613E9ADDCB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9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1635B-BFBB-461C-9FFE-49AFB77B1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CA0288-9F2D-4D31-BC4A-D8D28A252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19742-1393-413C-B66B-53D2642E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737CA-873A-4842-84AC-9A033B42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72715-2239-4048-A921-F15EA74C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3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53F78-5174-4179-AFA0-41459EE4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F75FB5-C529-41C7-9CA6-9FD75EC2C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B1DD3-7004-4870-93CF-07305F5BD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934091-684E-4CD2-8CF0-9D1416D8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4AAC4-2EE1-46C6-9FA4-219E12A3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50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C37978-2DEE-4A29-8431-002011DF3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FCAA57-79AE-4669-BD31-3F826CE2B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3FB46-ADE1-4DC6-8B3C-31B1744E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C1F18-97EF-492E-BD2B-263DA72E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DAAA8-59DC-4FE2-85CF-46EFA489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385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8B837-805F-49FB-A869-291234AB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42CE1-606E-45F3-ACA2-7D2F55748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AD373-9781-4E1B-81D0-4097E170A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C3FDB-B2DF-4985-9C01-5B28084F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5566E-70A4-46A2-A587-FE218BA7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9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88EEA-F89A-40E0-969E-726E7509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467F9-4276-43AF-AEE9-E65316570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A569D8-FD28-41A6-9F41-3559049C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F8AD4-B2EC-4C24-AF27-74E7A2B4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D18BF7-9AC8-4CC0-BC96-7E0F6349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35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A24CF-3B6A-4ABF-AAD3-F7849B29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5173-48AC-4505-B04D-8A9866512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9843F0-8655-4FD3-B8C1-591F06891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4565E-4729-4D74-AECD-8B7C759A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ACD28F-60A9-43BB-B850-C6B597CC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24F80D-E52F-40D5-9665-C64E0BDC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50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C6DD3-81B0-4564-AA94-027A38FA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15306-DF10-4E31-9168-2A1CB3B0E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10171D-C09D-4FE9-AE2C-E97B2D127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4A7A8B-2476-4706-BC60-D1C710E7E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5E41EC-A86D-4035-923F-7ABC9D48A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C327A2-FFA3-4551-966D-D5E80A77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B02133-D1EF-4942-97B1-5B7161D3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FC0DDD-8DE6-474E-A7E5-7A395BA4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1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71F23-DFA8-4337-8391-7A856C7B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3A93C4-3E12-4E1F-A8A0-4A1DC958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2B9AF4-1C63-434E-A38E-D8C5C77A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3A9A61-8FAA-4E89-B100-A9E4C631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90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DB7680-08C4-4F42-B1CA-57F9E238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AACC28-8377-41A5-922E-4CEF2A7F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C87CD-6881-4E3E-872F-575E0313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C1AD6-6670-491E-A589-97BBDAA3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472227-6A98-41A1-AB1E-49F7AFB4E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7B4E50-0C58-49A4-84A9-154B8C51A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52C3A-B492-411C-B4E0-C99FDFDE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DE358-D9AA-4655-9193-CA76ABA6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616E9C-314C-4ECF-B083-E562A5C9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9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16DF5-9F86-406B-8C86-0CA1B6434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CCED2C-310D-4D49-86D3-41D93A4FF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0EDF4-E9C9-483C-8B92-7A907F375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AB0C68-F7BB-4C89-96B3-094D0885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1B2DA8-0322-49E4-8503-004FBCA0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F1BE39-66A1-4E2B-A784-915BD734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0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16FC24-F344-454A-89E9-4A11DDF9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F430D3-2765-47CC-8B9A-6914BD81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01D62-5539-48FF-9611-1DB63B440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3C91D-D520-43B5-98C6-A6FA64BE1083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3BCDF-1D44-42DD-A78A-3182C89DE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36CE4-8B3E-48FF-83A6-3AE315E99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1D8D6-FF13-449E-9193-34E672531B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5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875535-444C-49B4-A37E-4ECECCE1F7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자율 </a:t>
            </a:r>
            <a:r>
              <a:rPr lang="en-US" altLang="ko-KR" sz="800" dirty="0"/>
              <a:t>D203</a:t>
            </a:r>
            <a:r>
              <a:rPr lang="ko-KR" altLang="en-US" sz="800" dirty="0"/>
              <a:t> 최종 발표 자료</a:t>
            </a:r>
          </a:p>
        </p:txBody>
      </p:sp>
    </p:spTree>
    <p:extLst>
      <p:ext uri="{BB962C8B-B14F-4D97-AF65-F5344CB8AC3E}">
        <p14:creationId xmlns:p14="http://schemas.microsoft.com/office/powerpoint/2010/main" val="19802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14A69-05D8-450D-A926-407C7F7C2EA1}"/>
              </a:ext>
            </a:extLst>
          </p:cNvPr>
          <p:cNvSpPr/>
          <p:nvPr/>
        </p:nvSpPr>
        <p:spPr>
          <a:xfrm>
            <a:off x="479883" y="438770"/>
            <a:ext cx="182880" cy="18288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529D2-A164-45CD-B91A-0E6FCD86690A}"/>
              </a:ext>
            </a:extLst>
          </p:cNvPr>
          <p:cNvSpPr txBox="1"/>
          <p:nvPr/>
        </p:nvSpPr>
        <p:spPr>
          <a:xfrm>
            <a:off x="747823" y="441605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서비스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945F5D9-E6CE-4C8C-825D-46A69F3A8D9A}"/>
              </a:ext>
            </a:extLst>
          </p:cNvPr>
          <p:cNvCxnSpPr/>
          <p:nvPr/>
        </p:nvCxnSpPr>
        <p:spPr>
          <a:xfrm>
            <a:off x="2338086" y="621650"/>
            <a:ext cx="9853914" cy="0"/>
          </a:xfrm>
          <a:prstGeom prst="line">
            <a:avLst/>
          </a:prstGeom>
          <a:ln>
            <a:solidFill>
              <a:srgbClr val="949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B3EC82-1AA0-4207-927B-87968EF8AD74}"/>
              </a:ext>
            </a:extLst>
          </p:cNvPr>
          <p:cNvSpPr txBox="1"/>
          <p:nvPr/>
        </p:nvSpPr>
        <p:spPr>
          <a:xfrm>
            <a:off x="5096833" y="3077345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FY</a:t>
            </a:r>
            <a:endParaRPr lang="ko-KR" altLang="en-US" sz="4000" dirty="0"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A4B02-6A25-481E-B4BD-5B4F4AE66E98}"/>
              </a:ext>
            </a:extLst>
          </p:cNvPr>
          <p:cNvSpPr txBox="1"/>
          <p:nvPr/>
        </p:nvSpPr>
        <p:spPr>
          <a:xfrm>
            <a:off x="5846968" y="3076201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:</a:t>
            </a:r>
            <a:endParaRPr lang="ko-KR" altLang="en-US" sz="4000" dirty="0"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994CD-C02A-4F82-B20F-29AFBC9B4C4F}"/>
              </a:ext>
            </a:extLst>
          </p:cNvPr>
          <p:cNvSpPr txBox="1"/>
          <p:nvPr/>
        </p:nvSpPr>
        <p:spPr>
          <a:xfrm>
            <a:off x="6120220" y="3075057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UM</a:t>
            </a:r>
            <a:endParaRPr lang="ko-KR" altLang="en-US" sz="4000" dirty="0"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2A8B654-A76D-44A8-9AEC-7A29FDF35526}"/>
              </a:ext>
            </a:extLst>
          </p:cNvPr>
          <p:cNvGrpSpPr/>
          <p:nvPr/>
        </p:nvGrpSpPr>
        <p:grpSpPr>
          <a:xfrm>
            <a:off x="5356858" y="2684283"/>
            <a:ext cx="1478282" cy="1478282"/>
            <a:chOff x="5270237" y="2597662"/>
            <a:chExt cx="1651524" cy="1651524"/>
          </a:xfrm>
        </p:grpSpPr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F51ABA31-484B-4719-9A7E-64667C94E3B5}"/>
                </a:ext>
              </a:extLst>
            </p:cNvPr>
            <p:cNvSpPr/>
            <p:nvPr/>
          </p:nvSpPr>
          <p:spPr>
            <a:xfrm rot="16200000">
              <a:off x="5270238" y="2597663"/>
              <a:ext cx="1651523" cy="1651523"/>
            </a:xfrm>
            <a:prstGeom prst="arc">
              <a:avLst>
                <a:gd name="adj1" fmla="val 17249637"/>
                <a:gd name="adj2" fmla="val 434512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48E4EFC7-BB42-4C9F-AF06-56472DDA2186}"/>
                </a:ext>
              </a:extLst>
            </p:cNvPr>
            <p:cNvSpPr/>
            <p:nvPr/>
          </p:nvSpPr>
          <p:spPr>
            <a:xfrm rot="5400000">
              <a:off x="5270237" y="2597662"/>
              <a:ext cx="1651523" cy="1651523"/>
            </a:xfrm>
            <a:prstGeom prst="arc">
              <a:avLst>
                <a:gd name="adj1" fmla="val 17249637"/>
                <a:gd name="adj2" fmla="val 434512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245FCB-40D2-47A2-B314-79C893F17D97}"/>
              </a:ext>
            </a:extLst>
          </p:cNvPr>
          <p:cNvGrpSpPr/>
          <p:nvPr/>
        </p:nvGrpSpPr>
        <p:grpSpPr>
          <a:xfrm>
            <a:off x="2018602" y="1427894"/>
            <a:ext cx="8154797" cy="4002211"/>
            <a:chOff x="2018601" y="1418263"/>
            <a:chExt cx="8154797" cy="40022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162E42-7524-4FFA-BCC1-6A40FE7E6B3D}"/>
                </a:ext>
              </a:extLst>
            </p:cNvPr>
            <p:cNvSpPr txBox="1"/>
            <p:nvPr/>
          </p:nvSpPr>
          <p:spPr>
            <a:xfrm>
              <a:off x="2018601" y="3803070"/>
              <a:ext cx="81547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KBO 다이아고딕 Bold" pitchFamily="2" charset="-127"/>
                  <a:ea typeface="KBO 다이아고딕 Bold" pitchFamily="2" charset="-127"/>
                </a:rPr>
                <a:t>미술관에 가지 않아도 </a:t>
              </a:r>
              <a:r>
                <a:rPr lang="ko-KR" altLang="en-US" sz="3200" dirty="0">
                  <a:solidFill>
                    <a:srgbClr val="FF0000">
                      <a:alpha val="50000"/>
                    </a:srgbClr>
                  </a:solidFill>
                  <a:latin typeface="KBO 다이아고딕 Bold" pitchFamily="2" charset="-127"/>
                  <a:ea typeface="KBO 다이아고딕 Bold" pitchFamily="2" charset="-127"/>
                </a:rPr>
                <a:t>실제 방문한 듯한 </a:t>
              </a:r>
              <a:r>
                <a:rPr lang="ko-KR" altLang="en-US" sz="2400" dirty="0">
                  <a:latin typeface="KBO 다이아고딕 Bold" pitchFamily="2" charset="-127"/>
                  <a:ea typeface="KBO 다이아고딕 Bold" pitchFamily="2" charset="-127"/>
                </a:rPr>
                <a:t>명화 감상 서비스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75C2BE-2C62-4F90-BC0E-FDF50064B7A9}"/>
                </a:ext>
              </a:extLst>
            </p:cNvPr>
            <p:cNvSpPr txBox="1"/>
            <p:nvPr/>
          </p:nvSpPr>
          <p:spPr>
            <a:xfrm>
              <a:off x="2738349" y="4835699"/>
              <a:ext cx="67153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KBO 다이아고딕 Bold" pitchFamily="2" charset="-127"/>
                  <a:ea typeface="KBO 다이아고딕 Bold" pitchFamily="2" charset="-127"/>
                </a:rPr>
                <a:t>직접 </a:t>
              </a:r>
              <a:r>
                <a:rPr lang="ko-KR" altLang="en-US" sz="3200" dirty="0">
                  <a:solidFill>
                    <a:srgbClr val="FF0000">
                      <a:alpha val="50000"/>
                    </a:srgbClr>
                  </a:solidFill>
                  <a:latin typeface="KBO 다이아고딕 Bold" pitchFamily="2" charset="-127"/>
                  <a:ea typeface="KBO 다이아고딕 Bold" pitchFamily="2" charset="-127"/>
                </a:rPr>
                <a:t>나의 전시회</a:t>
              </a:r>
              <a:r>
                <a:rPr lang="ko-KR" altLang="en-US" sz="2400" dirty="0">
                  <a:latin typeface="KBO 다이아고딕 Bold" pitchFamily="2" charset="-127"/>
                  <a:ea typeface="KBO 다이아고딕 Bold" pitchFamily="2" charset="-127"/>
                </a:rPr>
                <a:t>를 열어서</a:t>
              </a:r>
              <a:r>
                <a:rPr lang="en-US" altLang="ko-KR" sz="2400" dirty="0">
                  <a:latin typeface="KBO 다이아고딕 Bold" pitchFamily="2" charset="-127"/>
                  <a:ea typeface="KBO 다이아고딕 Bold" pitchFamily="2" charset="-127"/>
                </a:rPr>
                <a:t>, </a:t>
              </a:r>
              <a:r>
                <a:rPr lang="ko-KR" altLang="en-US" sz="2400" dirty="0">
                  <a:latin typeface="KBO 다이아고딕 Bold" pitchFamily="2" charset="-127"/>
                  <a:ea typeface="KBO 다이아고딕 Bold" pitchFamily="2" charset="-127"/>
                </a:rPr>
                <a:t>다른 사람들과 공유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AAB299-141E-4ACC-B54C-F6D0E8C2BE71}"/>
                </a:ext>
              </a:extLst>
            </p:cNvPr>
            <p:cNvSpPr txBox="1"/>
            <p:nvPr/>
          </p:nvSpPr>
          <p:spPr>
            <a:xfrm>
              <a:off x="3874077" y="1418263"/>
              <a:ext cx="44438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>
                  <a:latin typeface="KBO 다이아고딕 Bold" pitchFamily="2" charset="-127"/>
                  <a:ea typeface="KBO 다이아고딕 Bold" pitchFamily="2" charset="-127"/>
                </a:rPr>
                <a:t>Solution</a:t>
              </a:r>
              <a:endParaRPr lang="ko-KR" altLang="en-US" sz="7200" dirty="0">
                <a:latin typeface="KBO 다이아고딕 Bold" pitchFamily="2" charset="-127"/>
                <a:ea typeface="KBO 다이아고딕 Bold" pitchFamily="2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683E58C-08A5-4AD6-B3B1-40AAE06FAC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3960" y="2602741"/>
              <a:ext cx="4544079" cy="0"/>
            </a:xfrm>
            <a:prstGeom prst="line">
              <a:avLst/>
            </a:prstGeom>
            <a:ln w="635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35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8463A9C0-CFF6-41EB-B6A0-769E23466F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D8FFF5A0-A0C5-4845-B34A-3C1E99C0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54C9DE-466D-4447-ACBC-2EC258D59313}"/>
              </a:ext>
            </a:extLst>
          </p:cNvPr>
          <p:cNvSpPr txBox="1"/>
          <p:nvPr/>
        </p:nvSpPr>
        <p:spPr>
          <a:xfrm>
            <a:off x="5284720" y="3007701"/>
            <a:ext cx="162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  <a:endParaRPr lang="en-US" altLang="ko-KR" sz="28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C088B0-4A31-493B-A8B7-D80944186086}"/>
              </a:ext>
            </a:extLst>
          </p:cNvPr>
          <p:cNvSpPr/>
          <p:nvPr/>
        </p:nvSpPr>
        <p:spPr>
          <a:xfrm rot="932830">
            <a:off x="4630625" y="1871292"/>
            <a:ext cx="2930750" cy="2930750"/>
          </a:xfrm>
          <a:prstGeom prst="roundRect">
            <a:avLst/>
          </a:prstGeom>
          <a:noFill/>
          <a:ln w="381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66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FFB7E4EB-1278-4C9E-B4E2-265B522D8FE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D5F75BE4-B589-4845-B22D-3BA7ABAF7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31D9F4-EFB7-4671-93C7-EBB075DF46FF}"/>
              </a:ext>
            </a:extLst>
          </p:cNvPr>
          <p:cNvSpPr/>
          <p:nvPr/>
        </p:nvSpPr>
        <p:spPr>
          <a:xfrm>
            <a:off x="456733" y="403453"/>
            <a:ext cx="182880" cy="1828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5FD4F-E61E-4A01-8C93-ED1A8840EEF2}"/>
              </a:ext>
            </a:extLst>
          </p:cNvPr>
          <p:cNvSpPr txBox="1"/>
          <p:nvPr/>
        </p:nvSpPr>
        <p:spPr>
          <a:xfrm>
            <a:off x="724673" y="406288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8CD8D4-259F-4A52-A308-812F766A5CA4}"/>
              </a:ext>
            </a:extLst>
          </p:cNvPr>
          <p:cNvCxnSpPr>
            <a:cxnSpLocks/>
          </p:cNvCxnSpPr>
          <p:nvPr/>
        </p:nvCxnSpPr>
        <p:spPr>
          <a:xfrm>
            <a:off x="2140930" y="586333"/>
            <a:ext cx="56951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0AEB0614-1147-4EB3-BC1A-EEF1FB702B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"/>
          <a:stretch/>
        </p:blipFill>
        <p:spPr>
          <a:xfrm>
            <a:off x="553721" y="1543784"/>
            <a:ext cx="8498180" cy="4178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85079D-9E98-4A05-98CD-AFD5DB0A8D74}"/>
              </a:ext>
            </a:extLst>
          </p:cNvPr>
          <p:cNvSpPr txBox="1"/>
          <p:nvPr/>
        </p:nvSpPr>
        <p:spPr>
          <a:xfrm>
            <a:off x="7892563" y="32335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01</a:t>
            </a:r>
            <a:endParaRPr lang="ko-KR" altLang="en-US" sz="66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4F8F34-E4D1-429D-AB75-6AAF5ADFB1EE}"/>
              </a:ext>
            </a:extLst>
          </p:cNvPr>
          <p:cNvSpPr txBox="1"/>
          <p:nvPr/>
        </p:nvSpPr>
        <p:spPr>
          <a:xfrm>
            <a:off x="9166190" y="157791"/>
            <a:ext cx="28841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Recommend</a:t>
            </a:r>
          </a:p>
          <a:p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명화 추천</a:t>
            </a:r>
            <a:endParaRPr lang="ko-KR" altLang="en-US" sz="32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D042E9-E7F4-45CD-A348-9254057C1D0C}"/>
              </a:ext>
            </a:extLst>
          </p:cNvPr>
          <p:cNvSpPr txBox="1"/>
          <p:nvPr/>
        </p:nvSpPr>
        <p:spPr>
          <a:xfrm>
            <a:off x="3685725" y="5998724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사용자 </a:t>
            </a:r>
            <a:r>
              <a:rPr lang="ko-KR" altLang="en-US" sz="2400" dirty="0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취향을 분석</a:t>
            </a:r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하여 그림을 </a:t>
            </a:r>
            <a:r>
              <a:rPr lang="ko-KR" altLang="en-US" sz="2400" dirty="0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자동 추천</a:t>
            </a:r>
            <a:endParaRPr lang="ko-KR" altLang="en-US" dirty="0">
              <a:solidFill>
                <a:srgbClr val="FFC000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C007DB-D5F5-4AF5-AF55-AC2FA796A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622" y="1543784"/>
            <a:ext cx="2073029" cy="458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5858F0C2-482C-49AE-944F-2A2CFF930A9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B773F8AD-2411-4C71-AD08-DF31383D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1CE4A4-26D9-40D2-B5CA-3B73F303626E}"/>
              </a:ext>
            </a:extLst>
          </p:cNvPr>
          <p:cNvSpPr/>
          <p:nvPr/>
        </p:nvSpPr>
        <p:spPr>
          <a:xfrm>
            <a:off x="456733" y="403453"/>
            <a:ext cx="182880" cy="1828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2206A-FB2D-4A03-9F9D-83A1448916BE}"/>
              </a:ext>
            </a:extLst>
          </p:cNvPr>
          <p:cNvSpPr txBox="1"/>
          <p:nvPr/>
        </p:nvSpPr>
        <p:spPr>
          <a:xfrm>
            <a:off x="724673" y="406288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3D121C7-1950-488F-BCA5-86835B6E82D9}"/>
              </a:ext>
            </a:extLst>
          </p:cNvPr>
          <p:cNvCxnSpPr>
            <a:cxnSpLocks/>
          </p:cNvCxnSpPr>
          <p:nvPr/>
        </p:nvCxnSpPr>
        <p:spPr>
          <a:xfrm>
            <a:off x="2140930" y="586333"/>
            <a:ext cx="56951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72ADEB-1E89-4A03-A7D4-44EA36D2DC13}"/>
              </a:ext>
            </a:extLst>
          </p:cNvPr>
          <p:cNvSpPr txBox="1"/>
          <p:nvPr/>
        </p:nvSpPr>
        <p:spPr>
          <a:xfrm>
            <a:off x="7892563" y="32335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01</a:t>
            </a:r>
            <a:endParaRPr lang="ko-KR" altLang="en-US" sz="66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9B3EB3-2D30-4437-8864-2B3B5F8EE2F7}"/>
              </a:ext>
            </a:extLst>
          </p:cNvPr>
          <p:cNvSpPr txBox="1"/>
          <p:nvPr/>
        </p:nvSpPr>
        <p:spPr>
          <a:xfrm>
            <a:off x="9166190" y="157791"/>
            <a:ext cx="288412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Recommend</a:t>
            </a:r>
          </a:p>
          <a:p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명화 추천</a:t>
            </a:r>
            <a:endParaRPr lang="ko-KR" altLang="en-US" sz="32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B02D13-F13B-4501-8B2A-148E0275B630}"/>
              </a:ext>
            </a:extLst>
          </p:cNvPr>
          <p:cNvGrpSpPr/>
          <p:nvPr/>
        </p:nvGrpSpPr>
        <p:grpSpPr>
          <a:xfrm>
            <a:off x="863948" y="5059031"/>
            <a:ext cx="10464105" cy="1477328"/>
            <a:chOff x="456733" y="5059031"/>
            <a:chExt cx="10464105" cy="1477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5227B1-140B-4C3F-9490-7984FE70DFD3}"/>
                </a:ext>
              </a:extLst>
            </p:cNvPr>
            <p:cNvSpPr txBox="1"/>
            <p:nvPr/>
          </p:nvSpPr>
          <p:spPr>
            <a:xfrm>
              <a:off x="456733" y="5428363"/>
              <a:ext cx="323999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BO 다이아고딕 Bold" pitchFamily="2" charset="-127"/>
                  <a:ea typeface="KBO 다이아고딕 Bold" pitchFamily="2" charset="-127"/>
                </a:rPr>
                <a:t>사용자 </a:t>
              </a:r>
              <a:r>
                <a:rPr lang="ko-KR" altLang="en-US" sz="2400" dirty="0">
                  <a:solidFill>
                    <a:srgbClr val="FFC000"/>
                  </a:solidFill>
                  <a:latin typeface="KBO 다이아고딕 Bold" pitchFamily="2" charset="-127"/>
                  <a:ea typeface="KBO 다이아고딕 Bold" pitchFamily="2" charset="-127"/>
                </a:rPr>
                <a:t>설문조사</a:t>
              </a:r>
              <a:r>
                <a:rPr lang="ko-KR" altLang="en-US" sz="2000" dirty="0">
                  <a:solidFill>
                    <a:srgbClr val="FF0000"/>
                  </a:solidFill>
                  <a:latin typeface="KBO 다이아고딕 Bold" pitchFamily="2" charset="-127"/>
                  <a:ea typeface="KBO 다이아고딕 Bold" pitchFamily="2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KBO 다이아고딕 Bold" pitchFamily="2" charset="-127"/>
                  <a:ea typeface="KBO 다이아고딕 Bold" pitchFamily="2" charset="-127"/>
                </a:rPr>
                <a:t>및 </a:t>
              </a:r>
              <a:r>
                <a:rPr lang="ko-KR" altLang="en-US" sz="2400" dirty="0">
                  <a:solidFill>
                    <a:srgbClr val="FFC000"/>
                  </a:solidFill>
                  <a:latin typeface="KBO 다이아고딕 Bold" pitchFamily="2" charset="-127"/>
                  <a:ea typeface="KBO 다이아고딕 Bold" pitchFamily="2" charset="-127"/>
                </a:rPr>
                <a:t>좋아요</a:t>
              </a:r>
              <a:endParaRPr lang="en-US" altLang="ko-KR" dirty="0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BO 다이아고딕 Bold" pitchFamily="2" charset="-127"/>
                  <a:ea typeface="KBO 다이아고딕 Bold" pitchFamily="2" charset="-127"/>
                </a:rPr>
                <a:t>목록을 기반으로 데이터 수집</a:t>
              </a:r>
              <a:endParaRPr lang="en-US" altLang="ko-KR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endParaRPr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35C67274-C1F4-428D-BECF-89CDB39A49AE}"/>
                </a:ext>
              </a:extLst>
            </p:cNvPr>
            <p:cNvSpPr/>
            <p:nvPr/>
          </p:nvSpPr>
          <p:spPr>
            <a:xfrm rot="16200000">
              <a:off x="3836831" y="5508328"/>
              <a:ext cx="738663" cy="578734"/>
            </a:xfrm>
            <a:prstGeom prst="downArrow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37DACB-DC39-4A83-89A9-88F6F245D2B3}"/>
                </a:ext>
              </a:extLst>
            </p:cNvPr>
            <p:cNvSpPr txBox="1"/>
            <p:nvPr/>
          </p:nvSpPr>
          <p:spPr>
            <a:xfrm>
              <a:off x="4715603" y="5059031"/>
              <a:ext cx="310694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FFC000"/>
                  </a:solidFill>
                  <a:latin typeface="KBO 다이아고딕 Bold" pitchFamily="2" charset="-127"/>
                  <a:ea typeface="KBO 다이아고딕 Bold" pitchFamily="2" charset="-127"/>
                </a:rPr>
                <a:t>자카드</a:t>
              </a:r>
              <a:r>
                <a:rPr lang="ko-KR" altLang="en-US" sz="2400" dirty="0">
                  <a:solidFill>
                    <a:srgbClr val="FFC000"/>
                  </a:solidFill>
                  <a:latin typeface="KBO 다이아고딕 Bold" pitchFamily="2" charset="-127"/>
                  <a:ea typeface="KBO 다이아고딕 Bold" pitchFamily="2" charset="-127"/>
                </a:rPr>
                <a:t> 유사도</a:t>
              </a:r>
              <a:r>
                <a:rPr lang="ko-KR" altLang="en-US" sz="2400" dirty="0">
                  <a:solidFill>
                    <a:schemeClr val="bg1"/>
                  </a:solidFill>
                  <a:latin typeface="KBO 다이아고딕 Bold" pitchFamily="2" charset="-127"/>
                  <a:ea typeface="KBO 다이아고딕 Bold" pitchFamily="2" charset="-127"/>
                </a:rPr>
                <a:t>와 </a:t>
              </a:r>
              <a:endParaRPr lang="en-US" altLang="ko-KR" sz="2400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FFC000"/>
                  </a:solidFill>
                  <a:latin typeface="KBO 다이아고딕 Bold" pitchFamily="2" charset="-127"/>
                  <a:ea typeface="KBO 다이아고딕 Bold" pitchFamily="2" charset="-127"/>
                </a:rPr>
                <a:t>TF-IDF</a:t>
              </a:r>
              <a:r>
                <a:rPr lang="ko-KR" altLang="en-US" sz="2400" dirty="0">
                  <a:solidFill>
                    <a:srgbClr val="FFC000"/>
                  </a:solidFill>
                  <a:latin typeface="KBO 다이아고딕 Bold" pitchFamily="2" charset="-127"/>
                  <a:ea typeface="KBO 다이아고딕 Bold" pitchFamily="2" charset="-127"/>
                </a:rPr>
                <a:t>유사도</a:t>
              </a:r>
              <a:r>
                <a:rPr lang="ko-KR" altLang="en-US" dirty="0">
                  <a:solidFill>
                    <a:schemeClr val="bg1"/>
                  </a:solidFill>
                  <a:latin typeface="KBO 다이아고딕 Bold" pitchFamily="2" charset="-127"/>
                  <a:ea typeface="KBO 다이아고딕 Bold" pitchFamily="2" charset="-127"/>
                </a:rPr>
                <a:t>를</a:t>
              </a:r>
              <a:endParaRPr lang="en-US" altLang="ko-KR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BO 다이아고딕 Bold" pitchFamily="2" charset="-127"/>
                  <a:ea typeface="KBO 다이아고딕 Bold" pitchFamily="2" charset="-127"/>
                </a:rPr>
                <a:t>계산하는 알고리즘을 구현하여</a:t>
              </a:r>
              <a:endParaRPr lang="en-US" altLang="ko-KR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FFC000"/>
                  </a:solidFill>
                  <a:latin typeface="KBO 다이아고딕 Bold" pitchFamily="2" charset="-127"/>
                  <a:ea typeface="KBO 다이아고딕 Bold" pitchFamily="2" charset="-127"/>
                </a:rPr>
                <a:t>사용자 취향 </a:t>
              </a:r>
              <a:r>
                <a:rPr lang="ko-KR" altLang="en-US" dirty="0">
                  <a:solidFill>
                    <a:schemeClr val="bg1"/>
                  </a:solidFill>
                  <a:latin typeface="KBO 다이아고딕 Bold" pitchFamily="2" charset="-127"/>
                  <a:ea typeface="KBO 다이아고딕 Bold" pitchFamily="2" charset="-127"/>
                </a:rPr>
                <a:t>분석</a:t>
              </a:r>
              <a:endParaRPr lang="en-US" altLang="ko-KR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00ABA8-1D65-4A55-9421-B145C821ED84}"/>
                </a:ext>
              </a:extLst>
            </p:cNvPr>
            <p:cNvSpPr txBox="1"/>
            <p:nvPr/>
          </p:nvSpPr>
          <p:spPr>
            <a:xfrm>
              <a:off x="8841423" y="5613029"/>
              <a:ext cx="2079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BO 다이아고딕 Bold" pitchFamily="2" charset="-127"/>
                  <a:ea typeface="KBO 다이아고딕 Bold" pitchFamily="2" charset="-127"/>
                </a:rPr>
                <a:t>추천 명화 목록 생성</a:t>
              </a:r>
              <a:endParaRPr lang="en-US" altLang="ko-KR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endParaRPr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D40A7826-046B-4FEB-8970-A0CAF43C8943}"/>
                </a:ext>
              </a:extLst>
            </p:cNvPr>
            <p:cNvSpPr/>
            <p:nvPr/>
          </p:nvSpPr>
          <p:spPr>
            <a:xfrm rot="16200000">
              <a:off x="7962651" y="5508328"/>
              <a:ext cx="738663" cy="578734"/>
            </a:xfrm>
            <a:prstGeom prst="downArrow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9C7D24B-8EF7-4C00-86C9-8D9DC4BB3A46}"/>
              </a:ext>
            </a:extLst>
          </p:cNvPr>
          <p:cNvSpPr txBox="1"/>
          <p:nvPr/>
        </p:nvSpPr>
        <p:spPr>
          <a:xfrm>
            <a:off x="3915694" y="1050343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설문 조사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61AD0D-4CEC-4B33-9C00-82786D56E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"/>
          <a:stretch/>
        </p:blipFill>
        <p:spPr>
          <a:xfrm>
            <a:off x="1524685" y="1521330"/>
            <a:ext cx="6590527" cy="32263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A25E0-95BC-4AFF-BEE6-A6C7EFE1F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720" y="1265787"/>
            <a:ext cx="1808508" cy="40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1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4FF3FF8E-0109-4190-9A18-765F9C262E8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8EBF8E98-6CF2-48F4-94DB-D6997018B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B585B0D5-4455-40A6-990D-BECB49BF36FB}"/>
              </a:ext>
            </a:extLst>
          </p:cNvPr>
          <p:cNvSpPr/>
          <p:nvPr/>
        </p:nvSpPr>
        <p:spPr>
          <a:xfrm>
            <a:off x="5924214" y="-528071"/>
            <a:ext cx="8253712" cy="7914141"/>
          </a:xfrm>
          <a:prstGeom prst="parallelogram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EC10717-98DF-461C-9A8C-E66DF9A1D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"/>
          <a:stretch/>
        </p:blipFill>
        <p:spPr>
          <a:xfrm>
            <a:off x="3705585" y="1658459"/>
            <a:ext cx="7140349" cy="350231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2C112C-9F3E-404F-BC1F-B0828E26645F}"/>
              </a:ext>
            </a:extLst>
          </p:cNvPr>
          <p:cNvSpPr/>
          <p:nvPr/>
        </p:nvSpPr>
        <p:spPr>
          <a:xfrm>
            <a:off x="456733" y="403453"/>
            <a:ext cx="182880" cy="1828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E11BA7-D879-49B5-9154-880561DFB57D}"/>
              </a:ext>
            </a:extLst>
          </p:cNvPr>
          <p:cNvSpPr txBox="1"/>
          <p:nvPr/>
        </p:nvSpPr>
        <p:spPr>
          <a:xfrm>
            <a:off x="724673" y="406288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1F6CA93-0C18-43B3-ACB5-446AAD3E42E3}"/>
              </a:ext>
            </a:extLst>
          </p:cNvPr>
          <p:cNvCxnSpPr>
            <a:cxnSpLocks/>
          </p:cNvCxnSpPr>
          <p:nvPr/>
        </p:nvCxnSpPr>
        <p:spPr>
          <a:xfrm>
            <a:off x="2140930" y="586333"/>
            <a:ext cx="60473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8A421E-BA51-43E1-9411-E780449CF35A}"/>
              </a:ext>
            </a:extLst>
          </p:cNvPr>
          <p:cNvSpPr txBox="1"/>
          <p:nvPr/>
        </p:nvSpPr>
        <p:spPr>
          <a:xfrm>
            <a:off x="8246110" y="22392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66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DEE9D5-762A-480F-B7CB-46348F31A48A}"/>
              </a:ext>
            </a:extLst>
          </p:cNvPr>
          <p:cNvSpPr txBox="1"/>
          <p:nvPr/>
        </p:nvSpPr>
        <p:spPr>
          <a:xfrm>
            <a:off x="9519737" y="147848"/>
            <a:ext cx="25058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Collection</a:t>
            </a:r>
          </a:p>
          <a:p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명화 조회</a:t>
            </a:r>
            <a:endParaRPr lang="ko-KR" altLang="en-US" sz="32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0990BD-4BC2-4964-B2C6-48D922F587C2}"/>
              </a:ext>
            </a:extLst>
          </p:cNvPr>
          <p:cNvSpPr txBox="1"/>
          <p:nvPr/>
        </p:nvSpPr>
        <p:spPr>
          <a:xfrm>
            <a:off x="5164582" y="1172667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명화 조회 페이지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719155-5F15-4CE3-9953-7E1CAFAFBFD6}"/>
              </a:ext>
            </a:extLst>
          </p:cNvPr>
          <p:cNvSpPr txBox="1"/>
          <p:nvPr/>
        </p:nvSpPr>
        <p:spPr>
          <a:xfrm>
            <a:off x="4996201" y="6083939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원하는 명화를 찾아 감상</a:t>
            </a:r>
            <a:endParaRPr lang="en-US" altLang="ko-KR" dirty="0">
              <a:solidFill>
                <a:schemeClr val="bg1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E7DFD5-B78E-4EAE-B1CF-FAF70EF5FB8C}"/>
              </a:ext>
            </a:extLst>
          </p:cNvPr>
          <p:cNvSpPr txBox="1"/>
          <p:nvPr/>
        </p:nvSpPr>
        <p:spPr>
          <a:xfrm>
            <a:off x="4374441" y="5491147"/>
            <a:ext cx="37557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작가별</a:t>
            </a:r>
            <a:r>
              <a:rPr lang="ko-KR" altLang="en-US" sz="2800" dirty="0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  </a:t>
            </a:r>
            <a:r>
              <a:rPr lang="ko-KR" altLang="en-US" sz="2800" dirty="0" err="1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사조별</a:t>
            </a:r>
            <a:r>
              <a:rPr lang="ko-KR" altLang="en-US" sz="2800" dirty="0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  </a:t>
            </a:r>
            <a:r>
              <a:rPr lang="ko-KR" altLang="en-US" sz="2800" dirty="0" err="1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테마별</a:t>
            </a:r>
            <a:r>
              <a:rPr lang="ko-KR" altLang="en-US" sz="2800" dirty="0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endParaRPr lang="ko-KR" altLang="en-US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C7473D-FD0D-4E4D-B467-CF860AC2CE7D}"/>
              </a:ext>
            </a:extLst>
          </p:cNvPr>
          <p:cNvSpPr txBox="1"/>
          <p:nvPr/>
        </p:nvSpPr>
        <p:spPr>
          <a:xfrm>
            <a:off x="8728594" y="5543253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음성 </a:t>
            </a:r>
            <a:r>
              <a:rPr lang="ko-KR" altLang="en-US" sz="2400" dirty="0" err="1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큐레이팅</a:t>
            </a:r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 지원</a:t>
            </a:r>
            <a:endParaRPr lang="en-US" altLang="ko-KR" dirty="0">
              <a:solidFill>
                <a:schemeClr val="bg1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A4E23D-D232-471F-95B4-C1FDCFD7A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26" y="1650182"/>
            <a:ext cx="1971377" cy="43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7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2226E61-942D-4A2C-90D0-87FE6D5238A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D522FFF-0090-4C0F-94B1-E54C8BB0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E645D911-4CAC-4B1B-B405-8E192FECCD66}"/>
              </a:ext>
            </a:extLst>
          </p:cNvPr>
          <p:cNvSpPr/>
          <p:nvPr/>
        </p:nvSpPr>
        <p:spPr>
          <a:xfrm flipH="1">
            <a:off x="-2148840" y="-528071"/>
            <a:ext cx="8244234" cy="7914141"/>
          </a:xfrm>
          <a:prstGeom prst="parallelogram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335D3B-F941-41C0-9511-E2188C7366CC}"/>
              </a:ext>
            </a:extLst>
          </p:cNvPr>
          <p:cNvSpPr/>
          <p:nvPr/>
        </p:nvSpPr>
        <p:spPr>
          <a:xfrm>
            <a:off x="456733" y="403453"/>
            <a:ext cx="182880" cy="1828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A28B8-67EC-4711-A22E-20490C1964D3}"/>
              </a:ext>
            </a:extLst>
          </p:cNvPr>
          <p:cNvSpPr txBox="1"/>
          <p:nvPr/>
        </p:nvSpPr>
        <p:spPr>
          <a:xfrm>
            <a:off x="724673" y="406288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1B0E08A-FE10-4F27-8B61-8C720A32F54F}"/>
              </a:ext>
            </a:extLst>
          </p:cNvPr>
          <p:cNvCxnSpPr>
            <a:cxnSpLocks/>
          </p:cNvCxnSpPr>
          <p:nvPr/>
        </p:nvCxnSpPr>
        <p:spPr>
          <a:xfrm>
            <a:off x="2140930" y="586333"/>
            <a:ext cx="65915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14CA04-1F51-46F4-A491-86B479BED6A5}"/>
              </a:ext>
            </a:extLst>
          </p:cNvPr>
          <p:cNvSpPr txBox="1"/>
          <p:nvPr/>
        </p:nvSpPr>
        <p:spPr>
          <a:xfrm>
            <a:off x="8852683" y="32335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03</a:t>
            </a:r>
            <a:endParaRPr lang="ko-KR" altLang="en-US" sz="66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ADDB5-4558-4522-83EC-3F649AF0FD30}"/>
              </a:ext>
            </a:extLst>
          </p:cNvPr>
          <p:cNvSpPr txBox="1"/>
          <p:nvPr/>
        </p:nvSpPr>
        <p:spPr>
          <a:xfrm>
            <a:off x="10126310" y="157791"/>
            <a:ext cx="18485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Gallery</a:t>
            </a:r>
          </a:p>
          <a:p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나만의 전시회</a:t>
            </a:r>
            <a:endParaRPr lang="ko-KR" altLang="en-US" sz="32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B0309C-9A75-4D8F-89FB-F5F86A0BF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7" y="2737223"/>
            <a:ext cx="7468067" cy="38436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FF7751-7396-45E6-9638-CCA3FE6D209A}"/>
              </a:ext>
            </a:extLst>
          </p:cNvPr>
          <p:cNvSpPr txBox="1"/>
          <p:nvPr/>
        </p:nvSpPr>
        <p:spPr>
          <a:xfrm>
            <a:off x="4032409" y="2286982"/>
            <a:ext cx="153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갤러리 페이지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E92B4-E099-4E30-8B55-A8E7F219D902}"/>
              </a:ext>
            </a:extLst>
          </p:cNvPr>
          <p:cNvSpPr txBox="1"/>
          <p:nvPr/>
        </p:nvSpPr>
        <p:spPr>
          <a:xfrm>
            <a:off x="1465506" y="1189536"/>
            <a:ext cx="24753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사용자가 직접</a:t>
            </a:r>
            <a:endParaRPr lang="en-US" altLang="ko-KR" dirty="0">
              <a:solidFill>
                <a:schemeClr val="bg1"/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그림을 그릴 </a:t>
            </a:r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수 있다</a:t>
            </a:r>
            <a:endParaRPr lang="en-US" altLang="ko-KR" dirty="0">
              <a:solidFill>
                <a:schemeClr val="bg1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675056-0A23-48E7-99BA-CBCDAA2CE867}"/>
              </a:ext>
            </a:extLst>
          </p:cNvPr>
          <p:cNvSpPr txBox="1"/>
          <p:nvPr/>
        </p:nvSpPr>
        <p:spPr>
          <a:xfrm>
            <a:off x="4359662" y="1181445"/>
            <a:ext cx="36118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자신의 그림이나 사진을</a:t>
            </a:r>
            <a:endParaRPr lang="en-US" altLang="ko-KR" dirty="0">
              <a:solidFill>
                <a:schemeClr val="bg1"/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KBO 다이아고딕 Bold" pitchFamily="2" charset="-127"/>
                <a:ea typeface="KBO 다이아고딕 Bold" pitchFamily="2" charset="-127"/>
              </a:rPr>
              <a:t>서비스 상에 업로드</a:t>
            </a:r>
            <a:r>
              <a:rPr lang="ko-KR" altLang="en-US" dirty="0">
                <a:solidFill>
                  <a:schemeClr val="bg1"/>
                </a:solidFill>
                <a:latin typeface="KBO 다이아고딕 Bold" pitchFamily="2" charset="-127"/>
                <a:ea typeface="KBO 다이아고딕 Bold" pitchFamily="2" charset="-127"/>
              </a:rPr>
              <a:t>할 수 있다</a:t>
            </a:r>
            <a:endParaRPr lang="en-US" altLang="ko-KR" dirty="0">
              <a:solidFill>
                <a:schemeClr val="bg1"/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3910DF-D202-4C39-8FF7-0B7F9F49C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042" y="1432849"/>
            <a:ext cx="2306379" cy="513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3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2226E61-942D-4A2C-90D0-87FE6D5238A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D522FFF-0090-4C0F-94B1-E54C8BB0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335D3B-F941-41C0-9511-E2188C7366CC}"/>
              </a:ext>
            </a:extLst>
          </p:cNvPr>
          <p:cNvSpPr/>
          <p:nvPr/>
        </p:nvSpPr>
        <p:spPr>
          <a:xfrm>
            <a:off x="456733" y="403453"/>
            <a:ext cx="182880" cy="1828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A28B8-67EC-4711-A22E-20490C1964D3}"/>
              </a:ext>
            </a:extLst>
          </p:cNvPr>
          <p:cNvSpPr txBox="1"/>
          <p:nvPr/>
        </p:nvSpPr>
        <p:spPr>
          <a:xfrm>
            <a:off x="724673" y="406288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1B0E08A-FE10-4F27-8B61-8C720A32F54F}"/>
              </a:ext>
            </a:extLst>
          </p:cNvPr>
          <p:cNvCxnSpPr>
            <a:cxnSpLocks/>
          </p:cNvCxnSpPr>
          <p:nvPr/>
        </p:nvCxnSpPr>
        <p:spPr>
          <a:xfrm>
            <a:off x="2140930" y="586333"/>
            <a:ext cx="54181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14CA04-1F51-46F4-A491-86B479BED6A5}"/>
              </a:ext>
            </a:extLst>
          </p:cNvPr>
          <p:cNvSpPr txBox="1"/>
          <p:nvPr/>
        </p:nvSpPr>
        <p:spPr>
          <a:xfrm>
            <a:off x="7679203" y="32335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04</a:t>
            </a:r>
            <a:endParaRPr lang="ko-KR" altLang="en-US" sz="66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ADDB5-4558-4522-83EC-3F649AF0FD30}"/>
              </a:ext>
            </a:extLst>
          </p:cNvPr>
          <p:cNvSpPr txBox="1"/>
          <p:nvPr/>
        </p:nvSpPr>
        <p:spPr>
          <a:xfrm>
            <a:off x="8952830" y="157791"/>
            <a:ext cx="31550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3D Exhibition</a:t>
            </a:r>
          </a:p>
          <a:p>
            <a:r>
              <a:rPr lang="en-US" altLang="ko-KR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VR 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미술관</a:t>
            </a:r>
            <a:endParaRPr lang="ko-KR" altLang="en-US" sz="32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057FA5-5664-4021-96B4-095A9585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64" y="2631385"/>
            <a:ext cx="2498501" cy="18267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C46899-1A66-4EBF-95C8-A35411C63469}"/>
              </a:ext>
            </a:extLst>
          </p:cNvPr>
          <p:cNvSpPr txBox="1"/>
          <p:nvPr/>
        </p:nvSpPr>
        <p:spPr>
          <a:xfrm>
            <a:off x="639613" y="4762784"/>
            <a:ext cx="3081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인터넷 브라우저를 통한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무설치</a:t>
            </a:r>
            <a:r>
              <a:rPr lang="ko-KR" altLang="en-US" sz="2800" dirty="0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 플레이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가 가능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3EBC-22D6-4426-8D9D-30CC905BA678}"/>
              </a:ext>
            </a:extLst>
          </p:cNvPr>
          <p:cNvSpPr txBox="1"/>
          <p:nvPr/>
        </p:nvSpPr>
        <p:spPr>
          <a:xfrm>
            <a:off x="1687174" y="1611951"/>
            <a:ext cx="986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01</a:t>
            </a:r>
            <a:endParaRPr lang="ko-KR" altLang="en-US" sz="44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34BD52-745F-4A16-9266-1216410E9680}"/>
              </a:ext>
            </a:extLst>
          </p:cNvPr>
          <p:cNvCxnSpPr/>
          <p:nvPr/>
        </p:nvCxnSpPr>
        <p:spPr>
          <a:xfrm>
            <a:off x="1706137" y="2377568"/>
            <a:ext cx="970156" cy="0"/>
          </a:xfrm>
          <a:prstGeom prst="line">
            <a:avLst/>
          </a:prstGeom>
          <a:ln w="444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BD0EBD-7B39-41FC-B6E6-C58C97F12775}"/>
              </a:ext>
            </a:extLst>
          </p:cNvPr>
          <p:cNvSpPr txBox="1"/>
          <p:nvPr/>
        </p:nvSpPr>
        <p:spPr>
          <a:xfrm>
            <a:off x="4390794" y="4762784"/>
            <a:ext cx="3288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VR 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장비를 통한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현실감 있는 체험 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가능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084B8C-BC12-47A7-BCAC-A9F5CF80B73C}"/>
              </a:ext>
            </a:extLst>
          </p:cNvPr>
          <p:cNvSpPr txBox="1"/>
          <p:nvPr/>
        </p:nvSpPr>
        <p:spPr>
          <a:xfrm>
            <a:off x="5686712" y="1611951"/>
            <a:ext cx="986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44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9674A3A-04DF-46D5-B4FF-372D67E5244C}"/>
              </a:ext>
            </a:extLst>
          </p:cNvPr>
          <p:cNvCxnSpPr/>
          <p:nvPr/>
        </p:nvCxnSpPr>
        <p:spPr>
          <a:xfrm>
            <a:off x="5705675" y="2377568"/>
            <a:ext cx="970156" cy="0"/>
          </a:xfrm>
          <a:prstGeom prst="line">
            <a:avLst/>
          </a:prstGeom>
          <a:ln w="444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2088CB-1401-4D3B-BD0C-A77AF560C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7" t="33807" r="19597" b="15876"/>
          <a:stretch/>
        </p:blipFill>
        <p:spPr bwMode="auto">
          <a:xfrm>
            <a:off x="4718842" y="2413400"/>
            <a:ext cx="2730562" cy="235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C56146-7879-48F2-BAFE-65BB84B6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006" y="2631385"/>
            <a:ext cx="2730562" cy="19983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91F9B5-BB4C-4A0F-A8A6-9BA5AA00EC12}"/>
              </a:ext>
            </a:extLst>
          </p:cNvPr>
          <p:cNvSpPr txBox="1"/>
          <p:nvPr/>
        </p:nvSpPr>
        <p:spPr>
          <a:xfrm>
            <a:off x="9499696" y="1611951"/>
            <a:ext cx="986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03</a:t>
            </a:r>
            <a:endParaRPr lang="ko-KR" altLang="en-US" sz="44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70AE0B7-8428-4A3A-B419-E5016C11B722}"/>
              </a:ext>
            </a:extLst>
          </p:cNvPr>
          <p:cNvCxnSpPr/>
          <p:nvPr/>
        </p:nvCxnSpPr>
        <p:spPr>
          <a:xfrm>
            <a:off x="9518659" y="2377568"/>
            <a:ext cx="970156" cy="0"/>
          </a:xfrm>
          <a:prstGeom prst="line">
            <a:avLst/>
          </a:prstGeom>
          <a:ln w="444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F460F8-7EA1-4383-92CB-E9BA4ADE44E6}"/>
              </a:ext>
            </a:extLst>
          </p:cNvPr>
          <p:cNvSpPr txBox="1"/>
          <p:nvPr/>
        </p:nvSpPr>
        <p:spPr>
          <a:xfrm>
            <a:off x="8510526" y="4762783"/>
            <a:ext cx="3012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그림의 실시간 분석을 통한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음성 </a:t>
            </a:r>
            <a:r>
              <a:rPr lang="ko-KR" altLang="en-US" sz="2800" dirty="0" err="1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큐레이팅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기능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70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E2226E61-942D-4A2C-90D0-87FE6D5238A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DD522FFF-0090-4C0F-94B1-E54C8BB06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335D3B-F941-41C0-9511-E2188C7366CC}"/>
              </a:ext>
            </a:extLst>
          </p:cNvPr>
          <p:cNvSpPr/>
          <p:nvPr/>
        </p:nvSpPr>
        <p:spPr>
          <a:xfrm>
            <a:off x="456733" y="403453"/>
            <a:ext cx="182880" cy="1828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A28B8-67EC-4711-A22E-20490C1964D3}"/>
              </a:ext>
            </a:extLst>
          </p:cNvPr>
          <p:cNvSpPr txBox="1"/>
          <p:nvPr/>
        </p:nvSpPr>
        <p:spPr>
          <a:xfrm>
            <a:off x="724673" y="406288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1B0E08A-FE10-4F27-8B61-8C720A32F54F}"/>
              </a:ext>
            </a:extLst>
          </p:cNvPr>
          <p:cNvCxnSpPr>
            <a:cxnSpLocks/>
          </p:cNvCxnSpPr>
          <p:nvPr/>
        </p:nvCxnSpPr>
        <p:spPr>
          <a:xfrm>
            <a:off x="2140930" y="586333"/>
            <a:ext cx="54181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14CA04-1F51-46F4-A491-86B479BED6A5}"/>
              </a:ext>
            </a:extLst>
          </p:cNvPr>
          <p:cNvSpPr txBox="1"/>
          <p:nvPr/>
        </p:nvSpPr>
        <p:spPr>
          <a:xfrm>
            <a:off x="7679203" y="32335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04</a:t>
            </a:r>
            <a:endParaRPr lang="ko-KR" altLang="en-US" sz="66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ADDB5-4558-4522-83EC-3F649AF0FD30}"/>
              </a:ext>
            </a:extLst>
          </p:cNvPr>
          <p:cNvSpPr txBox="1"/>
          <p:nvPr/>
        </p:nvSpPr>
        <p:spPr>
          <a:xfrm>
            <a:off x="8952830" y="157791"/>
            <a:ext cx="31550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3D Exhibition</a:t>
            </a:r>
          </a:p>
          <a:p>
            <a:r>
              <a:rPr lang="en-US" altLang="ko-KR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VR 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미술관</a:t>
            </a:r>
            <a:endParaRPr lang="ko-KR" altLang="en-US" sz="32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C46899-1A66-4EBF-95C8-A35411C63469}"/>
              </a:ext>
            </a:extLst>
          </p:cNvPr>
          <p:cNvSpPr txBox="1"/>
          <p:nvPr/>
        </p:nvSpPr>
        <p:spPr>
          <a:xfrm>
            <a:off x="710948" y="4762784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포톤 엔진을 통한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멀티 </a:t>
            </a:r>
            <a:r>
              <a:rPr lang="ko-KR" altLang="en-US" sz="2800" dirty="0" err="1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플레이</a:t>
            </a:r>
            <a:r>
              <a:rPr lang="ko-KR" altLang="en-US" sz="2000" dirty="0" err="1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및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ko-KR" altLang="en-US" sz="2800" dirty="0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채팅</a:t>
            </a:r>
            <a:endParaRPr lang="en-US" altLang="ko-KR" sz="2000" dirty="0">
              <a:solidFill>
                <a:srgbClr val="FFC000">
                  <a:alpha val="80000"/>
                </a:srgb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FB3EBC-22D6-4426-8D9D-30CC905BA678}"/>
              </a:ext>
            </a:extLst>
          </p:cNvPr>
          <p:cNvSpPr txBox="1"/>
          <p:nvPr/>
        </p:nvSpPr>
        <p:spPr>
          <a:xfrm>
            <a:off x="1687174" y="1611951"/>
            <a:ext cx="986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04</a:t>
            </a:r>
            <a:endParaRPr lang="ko-KR" altLang="en-US" sz="44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634BD52-745F-4A16-9266-1216410E9680}"/>
              </a:ext>
            </a:extLst>
          </p:cNvPr>
          <p:cNvCxnSpPr/>
          <p:nvPr/>
        </p:nvCxnSpPr>
        <p:spPr>
          <a:xfrm>
            <a:off x="1706137" y="2377568"/>
            <a:ext cx="970156" cy="0"/>
          </a:xfrm>
          <a:prstGeom prst="line">
            <a:avLst/>
          </a:prstGeom>
          <a:ln w="444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BD0EBD-7B39-41FC-B6E6-C58C97F12775}"/>
              </a:ext>
            </a:extLst>
          </p:cNvPr>
          <p:cNvSpPr txBox="1"/>
          <p:nvPr/>
        </p:nvSpPr>
        <p:spPr>
          <a:xfrm>
            <a:off x="4656518" y="4762782"/>
            <a:ext cx="3068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실시간 </a:t>
            </a:r>
            <a:r>
              <a:rPr lang="ko-KR" altLang="en-US" sz="2800" dirty="0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협동 </a:t>
            </a:r>
            <a:r>
              <a:rPr lang="ko-KR" altLang="en-US" sz="2800" dirty="0" err="1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그림판</a:t>
            </a:r>
            <a:r>
              <a:rPr lang="ko-KR" altLang="en-US" sz="2800" dirty="0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및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그림 저장 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기능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084B8C-BC12-47A7-BCAC-A9F5CF80B73C}"/>
              </a:ext>
            </a:extLst>
          </p:cNvPr>
          <p:cNvSpPr txBox="1"/>
          <p:nvPr/>
        </p:nvSpPr>
        <p:spPr>
          <a:xfrm>
            <a:off x="5697669" y="1611951"/>
            <a:ext cx="986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05</a:t>
            </a:r>
            <a:endParaRPr lang="ko-KR" altLang="en-US" sz="44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9674A3A-04DF-46D5-B4FF-372D67E5244C}"/>
              </a:ext>
            </a:extLst>
          </p:cNvPr>
          <p:cNvCxnSpPr>
            <a:cxnSpLocks/>
          </p:cNvCxnSpPr>
          <p:nvPr/>
        </p:nvCxnSpPr>
        <p:spPr>
          <a:xfrm>
            <a:off x="5705674" y="2377568"/>
            <a:ext cx="970156" cy="0"/>
          </a:xfrm>
          <a:prstGeom prst="line">
            <a:avLst/>
          </a:prstGeom>
          <a:ln w="444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91F9B5-BB4C-4A0F-A8A6-9BA5AA00EC12}"/>
              </a:ext>
            </a:extLst>
          </p:cNvPr>
          <p:cNvSpPr txBox="1"/>
          <p:nvPr/>
        </p:nvSpPr>
        <p:spPr>
          <a:xfrm>
            <a:off x="9499696" y="1611951"/>
            <a:ext cx="986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06</a:t>
            </a:r>
            <a:endParaRPr lang="ko-KR" altLang="en-US" sz="4400" dirty="0">
              <a:solidFill>
                <a:schemeClr val="bg1">
                  <a:alpha val="4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70AE0B7-8428-4A3A-B419-E5016C11B722}"/>
              </a:ext>
            </a:extLst>
          </p:cNvPr>
          <p:cNvCxnSpPr/>
          <p:nvPr/>
        </p:nvCxnSpPr>
        <p:spPr>
          <a:xfrm>
            <a:off x="9518659" y="2377568"/>
            <a:ext cx="970156" cy="0"/>
          </a:xfrm>
          <a:prstGeom prst="line">
            <a:avLst/>
          </a:prstGeom>
          <a:ln w="444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F460F8-7EA1-4383-92CB-E9BA4ADE44E6}"/>
              </a:ext>
            </a:extLst>
          </p:cNvPr>
          <p:cNvSpPr txBox="1"/>
          <p:nvPr/>
        </p:nvSpPr>
        <p:spPr>
          <a:xfrm>
            <a:off x="8411143" y="4818538"/>
            <a:ext cx="3211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인터렉션과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상호작용으로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800" dirty="0">
                <a:solidFill>
                  <a:srgbClr val="FFC000">
                    <a:alpha val="80000"/>
                  </a:srgbClr>
                </a:solidFill>
                <a:latin typeface="KBO 다이아고딕 Bold" pitchFamily="2" charset="-127"/>
                <a:ea typeface="KBO 다이아고딕 Bold" pitchFamily="2" charset="-127"/>
              </a:rPr>
              <a:t>포탈 생성 </a:t>
            </a:r>
            <a:r>
              <a:rPr lang="ko-KR" altLang="en-US" sz="20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및 빠져나가기</a:t>
            </a:r>
            <a:endParaRPr lang="en-US" altLang="ko-KR" sz="20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6FA277-4CC5-4553-AEE2-FA55E272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32" y="2658773"/>
            <a:ext cx="2693139" cy="19709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E86111-89C0-4C9D-A1CF-31993735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82" y="2648602"/>
            <a:ext cx="2693140" cy="19709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5B0998-40E0-4C21-8E0E-7B0C3E0A6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564" y="2634777"/>
            <a:ext cx="2026955" cy="19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4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8463A9C0-CFF6-41EB-B6A0-769E23466F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D8FFF5A0-A0C5-4845-B34A-3C1E99C0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54C9DE-466D-4447-ACBC-2EC258D59313}"/>
              </a:ext>
            </a:extLst>
          </p:cNvPr>
          <p:cNvSpPr txBox="1"/>
          <p:nvPr/>
        </p:nvSpPr>
        <p:spPr>
          <a:xfrm>
            <a:off x="5665433" y="304427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시연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C088B0-4A31-493B-A8B7-D80944186086}"/>
              </a:ext>
            </a:extLst>
          </p:cNvPr>
          <p:cNvSpPr/>
          <p:nvPr/>
        </p:nvSpPr>
        <p:spPr>
          <a:xfrm rot="932830">
            <a:off x="4630625" y="1871292"/>
            <a:ext cx="2930750" cy="2930750"/>
          </a:xfrm>
          <a:prstGeom prst="roundRect">
            <a:avLst/>
          </a:prstGeom>
          <a:noFill/>
          <a:ln w="381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4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8463A9C0-CFF6-41EB-B6A0-769E23466F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D8FFF5A0-A0C5-4845-B34A-3C1E99C0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54C9DE-466D-4447-ACBC-2EC258D59313}"/>
              </a:ext>
            </a:extLst>
          </p:cNvPr>
          <p:cNvSpPr txBox="1"/>
          <p:nvPr/>
        </p:nvSpPr>
        <p:spPr>
          <a:xfrm>
            <a:off x="5284721" y="2910467"/>
            <a:ext cx="16225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개발 환경</a:t>
            </a:r>
            <a:endParaRPr lang="en-US" altLang="ko-KR" sz="28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및 회고</a:t>
            </a:r>
            <a:endParaRPr lang="en-US" altLang="ko-KR" sz="2800" dirty="0">
              <a:solidFill>
                <a:schemeClr val="bg1">
                  <a:alpha val="8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C088B0-4A31-493B-A8B7-D80944186086}"/>
              </a:ext>
            </a:extLst>
          </p:cNvPr>
          <p:cNvSpPr/>
          <p:nvPr/>
        </p:nvSpPr>
        <p:spPr>
          <a:xfrm rot="932830">
            <a:off x="4630625" y="1871292"/>
            <a:ext cx="2930750" cy="2930750"/>
          </a:xfrm>
          <a:prstGeom prst="roundRect">
            <a:avLst/>
          </a:prstGeom>
          <a:noFill/>
          <a:ln w="381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0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ADF9BD8-9F24-4358-A1C5-47737B0CD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492" y="-2083776"/>
            <a:ext cx="19600984" cy="110255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DD48AA3-8782-4518-A796-BF2BD06A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46" y="1862248"/>
            <a:ext cx="4686376" cy="36744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D92F4D8-6EF3-41A8-A549-03766E0A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417" y="1915622"/>
            <a:ext cx="4299714" cy="357813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D1288A-1AA8-40F7-8FB2-576341E2D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6" y="1922505"/>
            <a:ext cx="4176156" cy="34434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2E970C2-DE39-45C8-94F3-40921DD80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0154" y="2154822"/>
            <a:ext cx="4261848" cy="3134416"/>
          </a:xfrm>
          <a:prstGeom prst="rect">
            <a:avLst/>
          </a:prstGeom>
        </p:spPr>
      </p:pic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E9551DB-7072-4A43-987A-B28D0DFFEE56}"/>
              </a:ext>
            </a:extLst>
          </p:cNvPr>
          <p:cNvSpPr/>
          <p:nvPr/>
        </p:nvSpPr>
        <p:spPr>
          <a:xfrm>
            <a:off x="11948160" y="-642938"/>
            <a:ext cx="13680831" cy="8143876"/>
          </a:xfrm>
          <a:prstGeom prst="parallelogram">
            <a:avLst>
              <a:gd name="adj" fmla="val 49759"/>
            </a:avLst>
          </a:prstGeom>
          <a:solidFill>
            <a:srgbClr val="48C0C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54D62E20-E5E6-42D0-BDD5-6D812C70A53F}"/>
              </a:ext>
            </a:extLst>
          </p:cNvPr>
          <p:cNvSpPr/>
          <p:nvPr/>
        </p:nvSpPr>
        <p:spPr>
          <a:xfrm>
            <a:off x="24234655" y="5064369"/>
            <a:ext cx="3786553" cy="2436569"/>
          </a:xfrm>
          <a:prstGeom prst="parallelogram">
            <a:avLst>
              <a:gd name="adj" fmla="val 49759"/>
            </a:avLst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07857C-4296-4ADA-8CF7-4440C0C8D85D}"/>
              </a:ext>
            </a:extLst>
          </p:cNvPr>
          <p:cNvSpPr/>
          <p:nvPr/>
        </p:nvSpPr>
        <p:spPr>
          <a:xfrm>
            <a:off x="-12474526" y="2696308"/>
            <a:ext cx="11084170" cy="4804630"/>
          </a:xfrm>
          <a:prstGeom prst="parallelogram">
            <a:avLst>
              <a:gd name="adj" fmla="val 49759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15ED67F5-9C47-43E1-8DEE-89242EA6DE57}"/>
              </a:ext>
            </a:extLst>
          </p:cNvPr>
          <p:cNvSpPr/>
          <p:nvPr/>
        </p:nvSpPr>
        <p:spPr>
          <a:xfrm>
            <a:off x="-9939854" y="-408477"/>
            <a:ext cx="10122878" cy="2943407"/>
          </a:xfrm>
          <a:prstGeom prst="parallelogram">
            <a:avLst>
              <a:gd name="adj" fmla="val 49759"/>
            </a:avLst>
          </a:prstGeom>
          <a:gradFill>
            <a:gsLst>
              <a:gs pos="0">
                <a:srgbClr val="949AB4"/>
              </a:gs>
              <a:gs pos="100000">
                <a:srgbClr val="FCEDE0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9A56F7-CB25-4D0A-B39F-6E1AB1F92FB7}"/>
              </a:ext>
            </a:extLst>
          </p:cNvPr>
          <p:cNvSpPr/>
          <p:nvPr/>
        </p:nvSpPr>
        <p:spPr>
          <a:xfrm>
            <a:off x="-15000474" y="3992888"/>
            <a:ext cx="2047020" cy="1679604"/>
          </a:xfrm>
          <a:prstGeom prst="rect">
            <a:avLst/>
          </a:prstGeom>
          <a:blipFill dpi="0" rotWithShape="1">
            <a:blip r:embed="rId8">
              <a:alphaModFix amt="40000"/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15FBF85-E114-4711-98CD-16EEBCC49B2A}"/>
              </a:ext>
            </a:extLst>
          </p:cNvPr>
          <p:cNvSpPr/>
          <p:nvPr/>
        </p:nvSpPr>
        <p:spPr>
          <a:xfrm>
            <a:off x="-27352081" y="-642938"/>
            <a:ext cx="13680831" cy="8143876"/>
          </a:xfrm>
          <a:prstGeom prst="parallelogram">
            <a:avLst>
              <a:gd name="adj" fmla="val 49759"/>
            </a:avLst>
          </a:prstGeom>
          <a:solidFill>
            <a:srgbClr val="43417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C899149A-4C22-45E0-A598-098694C6D5B7}"/>
              </a:ext>
            </a:extLst>
          </p:cNvPr>
          <p:cNvSpPr/>
          <p:nvPr/>
        </p:nvSpPr>
        <p:spPr>
          <a:xfrm flipH="1">
            <a:off x="-38711063" y="6579228"/>
            <a:ext cx="2683307" cy="2626470"/>
          </a:xfrm>
          <a:prstGeom prst="parallelogram">
            <a:avLst>
              <a:gd name="adj" fmla="val 38098"/>
            </a:avLst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9D8856EF-FF0D-495E-95E3-B7DC15F829A6}"/>
              </a:ext>
            </a:extLst>
          </p:cNvPr>
          <p:cNvSpPr/>
          <p:nvPr/>
        </p:nvSpPr>
        <p:spPr>
          <a:xfrm flipH="1">
            <a:off x="-41908602" y="-1655691"/>
            <a:ext cx="2683307" cy="2626470"/>
          </a:xfrm>
          <a:prstGeom prst="parallelogram">
            <a:avLst>
              <a:gd name="adj" fmla="val 38098"/>
            </a:avLst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932962"/>
      </p:ext>
    </p:extLst>
  </p:cSld>
  <p:clrMapOvr>
    <a:masterClrMapping/>
  </p:clrMapOvr>
  <p:transition spd="slow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DFAADA-FBB3-4628-AB20-32CD7E9ED3D8}"/>
              </a:ext>
            </a:extLst>
          </p:cNvPr>
          <p:cNvSpPr/>
          <p:nvPr/>
        </p:nvSpPr>
        <p:spPr>
          <a:xfrm>
            <a:off x="479883" y="438770"/>
            <a:ext cx="182880" cy="18288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1CB25-1A45-447B-A0EF-93F1E4FA0459}"/>
              </a:ext>
            </a:extLst>
          </p:cNvPr>
          <p:cNvSpPr txBox="1"/>
          <p:nvPr/>
        </p:nvSpPr>
        <p:spPr>
          <a:xfrm>
            <a:off x="747823" y="441605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개발 환경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0FD361C-4FCC-47A2-8DFF-7945493D50C3}"/>
              </a:ext>
            </a:extLst>
          </p:cNvPr>
          <p:cNvCxnSpPr>
            <a:cxnSpLocks/>
          </p:cNvCxnSpPr>
          <p:nvPr/>
        </p:nvCxnSpPr>
        <p:spPr>
          <a:xfrm>
            <a:off x="2194560" y="621650"/>
            <a:ext cx="9997440" cy="0"/>
          </a:xfrm>
          <a:prstGeom prst="line">
            <a:avLst/>
          </a:prstGeom>
          <a:ln>
            <a:solidFill>
              <a:srgbClr val="949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A9917A8D-9435-4756-85B5-343A2FE4E485}"/>
              </a:ext>
            </a:extLst>
          </p:cNvPr>
          <p:cNvGrpSpPr/>
          <p:nvPr/>
        </p:nvGrpSpPr>
        <p:grpSpPr>
          <a:xfrm>
            <a:off x="682667" y="2071674"/>
            <a:ext cx="10826665" cy="4149223"/>
            <a:chOff x="747823" y="2087127"/>
            <a:chExt cx="10826665" cy="41492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8888D07-64E7-4E95-B132-1B316F315E3F}"/>
                </a:ext>
              </a:extLst>
            </p:cNvPr>
            <p:cNvSpPr/>
            <p:nvPr/>
          </p:nvSpPr>
          <p:spPr>
            <a:xfrm>
              <a:off x="2287461" y="2584015"/>
              <a:ext cx="6898107" cy="3652335"/>
            </a:xfrm>
            <a:prstGeom prst="rect">
              <a:avLst/>
            </a:prstGeom>
            <a:noFill/>
            <a:ln w="508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BO 다이아고딕 Light" pitchFamily="2" charset="-127"/>
                <a:ea typeface="KBO 다이아고딕 Light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24A8C4-5CB3-4EFE-95BB-D2A0DA1B14CD}"/>
                </a:ext>
              </a:extLst>
            </p:cNvPr>
            <p:cNvGrpSpPr/>
            <p:nvPr/>
          </p:nvGrpSpPr>
          <p:grpSpPr>
            <a:xfrm>
              <a:off x="2260931" y="2087127"/>
              <a:ext cx="2938330" cy="508115"/>
              <a:chOff x="502920" y="771525"/>
              <a:chExt cx="2938330" cy="508115"/>
            </a:xfrm>
          </p:grpSpPr>
          <p:sp>
            <p:nvSpPr>
              <p:cNvPr id="15" name="한쪽 모서리가 잘린 사각형 16">
                <a:extLst>
                  <a:ext uri="{FF2B5EF4-FFF2-40B4-BE49-F238E27FC236}">
                    <a16:creationId xmlns:a16="http://schemas.microsoft.com/office/drawing/2014/main" id="{CB2E5208-38AF-4D59-A68C-1DD86D91F7D4}"/>
                  </a:ext>
                </a:extLst>
              </p:cNvPr>
              <p:cNvSpPr/>
              <p:nvPr/>
            </p:nvSpPr>
            <p:spPr>
              <a:xfrm>
                <a:off x="502920" y="771525"/>
                <a:ext cx="2938330" cy="508115"/>
              </a:xfrm>
              <a:prstGeom prst="snip1Rect">
                <a:avLst>
                  <a:gd name="adj" fmla="val 5000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A67A56-AA23-47B1-B65C-BC3156FB8D86}"/>
                  </a:ext>
                </a:extLst>
              </p:cNvPr>
              <p:cNvGrpSpPr/>
              <p:nvPr/>
            </p:nvGrpSpPr>
            <p:grpSpPr>
              <a:xfrm>
                <a:off x="676508" y="866077"/>
                <a:ext cx="361718" cy="335944"/>
                <a:chOff x="2452354" y="2139753"/>
                <a:chExt cx="654684" cy="619200"/>
              </a:xfrm>
            </p:grpSpPr>
            <p:sp>
              <p:nvSpPr>
                <p:cNvPr id="18" name="사각형: 둥근 모서리 11">
                  <a:extLst>
                    <a:ext uri="{FF2B5EF4-FFF2-40B4-BE49-F238E27FC236}">
                      <a16:creationId xmlns:a16="http://schemas.microsoft.com/office/drawing/2014/main" id="{801E11FC-47F8-4CE2-83F7-807AADB79D7C}"/>
                    </a:ext>
                  </a:extLst>
                </p:cNvPr>
                <p:cNvSpPr/>
                <p:nvPr/>
              </p:nvSpPr>
              <p:spPr>
                <a:xfrm>
                  <a:off x="2452354" y="2139753"/>
                  <a:ext cx="654684" cy="619200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19" name="그래픽 10">
                  <a:extLst>
                    <a:ext uri="{FF2B5EF4-FFF2-40B4-BE49-F238E27FC236}">
                      <a16:creationId xmlns:a16="http://schemas.microsoft.com/office/drawing/2014/main" id="{946A1BC5-A6D0-4317-97DD-79E27D4CD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192" y="2231398"/>
                  <a:ext cx="435008" cy="435006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40662B-75FA-4A1B-AFFF-BE29953AA5FC}"/>
                  </a:ext>
                </a:extLst>
              </p:cNvPr>
              <p:cNvSpPr txBox="1"/>
              <p:nvPr/>
            </p:nvSpPr>
            <p:spPr>
              <a:xfrm>
                <a:off x="1098912" y="832689"/>
                <a:ext cx="2093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k8d203.p.ssafy.io</a:t>
                </a:r>
                <a:endParaRPr lang="ko-KR" altLang="en-US" dirty="0">
                  <a:solidFill>
                    <a:schemeClr val="bg1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C36D346-1794-4925-985E-D46DC507E50D}"/>
                </a:ext>
              </a:extLst>
            </p:cNvPr>
            <p:cNvGrpSpPr/>
            <p:nvPr/>
          </p:nvGrpSpPr>
          <p:grpSpPr>
            <a:xfrm>
              <a:off x="1943561" y="3699740"/>
              <a:ext cx="747677" cy="391119"/>
              <a:chOff x="5279086" y="4425736"/>
              <a:chExt cx="747677" cy="391119"/>
            </a:xfrm>
          </p:grpSpPr>
          <p:sp>
            <p:nvSpPr>
              <p:cNvPr id="63" name="모서리가 둥근 직사각형 118">
                <a:extLst>
                  <a:ext uri="{FF2B5EF4-FFF2-40B4-BE49-F238E27FC236}">
                    <a16:creationId xmlns:a16="http://schemas.microsoft.com/office/drawing/2014/main" id="{6D5D73FF-C5EB-4151-8FB7-A935B4026274}"/>
                  </a:ext>
                </a:extLst>
              </p:cNvPr>
              <p:cNvSpPr/>
              <p:nvPr/>
            </p:nvSpPr>
            <p:spPr>
              <a:xfrm>
                <a:off x="5279086" y="4425736"/>
                <a:ext cx="747677" cy="391119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rgbClr val="E485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37BEDFF-800B-4668-8AB7-6AF53A35E41A}"/>
                  </a:ext>
                </a:extLst>
              </p:cNvPr>
              <p:cNvSpPr txBox="1"/>
              <p:nvPr/>
            </p:nvSpPr>
            <p:spPr>
              <a:xfrm>
                <a:off x="5376059" y="4473362"/>
                <a:ext cx="6078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Build</a:t>
                </a:r>
                <a:endParaRPr lang="ko-KR" altLang="en-US" sz="1400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7D1E40D7-6AB9-4BF1-85EB-898898443177}"/>
                </a:ext>
              </a:extLst>
            </p:cNvPr>
            <p:cNvCxnSpPr>
              <a:cxnSpLocks/>
            </p:cNvCxnSpPr>
            <p:nvPr/>
          </p:nvCxnSpPr>
          <p:spPr>
            <a:xfrm>
              <a:off x="1672681" y="5422937"/>
              <a:ext cx="1382848" cy="0"/>
            </a:xfrm>
            <a:prstGeom prst="straightConnector1">
              <a:avLst/>
            </a:prstGeom>
            <a:ln w="31750">
              <a:solidFill>
                <a:srgbClr val="E485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C78B039-56C7-4A43-849C-79A3A0D539EC}"/>
                </a:ext>
              </a:extLst>
            </p:cNvPr>
            <p:cNvGrpSpPr/>
            <p:nvPr/>
          </p:nvGrpSpPr>
          <p:grpSpPr>
            <a:xfrm>
              <a:off x="1896242" y="5512077"/>
              <a:ext cx="919983" cy="391119"/>
              <a:chOff x="8804629" y="6144620"/>
              <a:chExt cx="919983" cy="391119"/>
            </a:xfrm>
          </p:grpSpPr>
          <p:sp>
            <p:nvSpPr>
              <p:cNvPr id="71" name="모서리가 둥근 직사각형 129">
                <a:extLst>
                  <a:ext uri="{FF2B5EF4-FFF2-40B4-BE49-F238E27FC236}">
                    <a16:creationId xmlns:a16="http://schemas.microsoft.com/office/drawing/2014/main" id="{0D4735CE-203E-4AA4-B734-44439568AD52}"/>
                  </a:ext>
                </a:extLst>
              </p:cNvPr>
              <p:cNvSpPr/>
              <p:nvPr/>
            </p:nvSpPr>
            <p:spPr>
              <a:xfrm>
                <a:off x="8804629" y="6144620"/>
                <a:ext cx="867392" cy="391119"/>
              </a:xfrm>
              <a:prstGeom prst="roundRect">
                <a:avLst/>
              </a:prstGeom>
              <a:solidFill>
                <a:schemeClr val="bg1"/>
              </a:solidFill>
              <a:ln w="31750">
                <a:solidFill>
                  <a:srgbClr val="E485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F4F49B8-54FC-4DAC-956D-01D20E3D125F}"/>
                  </a:ext>
                </a:extLst>
              </p:cNvPr>
              <p:cNvSpPr txBox="1"/>
              <p:nvPr/>
            </p:nvSpPr>
            <p:spPr>
              <a:xfrm>
                <a:off x="8829815" y="6192246"/>
                <a:ext cx="8947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Request</a:t>
                </a:r>
                <a:endParaRPr lang="ko-KR" altLang="en-US" sz="1400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4027614-5BD2-454D-82E7-B8786E34736C}"/>
                </a:ext>
              </a:extLst>
            </p:cNvPr>
            <p:cNvSpPr/>
            <p:nvPr/>
          </p:nvSpPr>
          <p:spPr>
            <a:xfrm>
              <a:off x="9717735" y="3125849"/>
              <a:ext cx="1856753" cy="1288624"/>
            </a:xfrm>
            <a:prstGeom prst="rect">
              <a:avLst/>
            </a:prstGeom>
            <a:noFill/>
            <a:ln w="508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BO 다이아고딕 Light" pitchFamily="2" charset="-127"/>
                <a:ea typeface="KBO 다이아고딕 Light" pitchFamily="2" charset="-127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58F41CD-7B5E-435B-932A-8EFAE10D369C}"/>
                </a:ext>
              </a:extLst>
            </p:cNvPr>
            <p:cNvGrpSpPr/>
            <p:nvPr/>
          </p:nvGrpSpPr>
          <p:grpSpPr>
            <a:xfrm>
              <a:off x="9685256" y="2640055"/>
              <a:ext cx="1889231" cy="508115"/>
              <a:chOff x="502919" y="771525"/>
              <a:chExt cx="1889231" cy="508115"/>
            </a:xfrm>
          </p:grpSpPr>
          <p:sp>
            <p:nvSpPr>
              <p:cNvPr id="87" name="한쪽 모서리가 잘린 사각형 16">
                <a:extLst>
                  <a:ext uri="{FF2B5EF4-FFF2-40B4-BE49-F238E27FC236}">
                    <a16:creationId xmlns:a16="http://schemas.microsoft.com/office/drawing/2014/main" id="{88516433-2631-4641-B3E6-A6C50D71CBD5}"/>
                  </a:ext>
                </a:extLst>
              </p:cNvPr>
              <p:cNvSpPr/>
              <p:nvPr/>
            </p:nvSpPr>
            <p:spPr>
              <a:xfrm>
                <a:off x="502919" y="771525"/>
                <a:ext cx="1889231" cy="508115"/>
              </a:xfrm>
              <a:prstGeom prst="snip1Rect">
                <a:avLst>
                  <a:gd name="adj" fmla="val 5000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95E3A1B-C703-46DF-A493-0157E9E718B1}"/>
                  </a:ext>
                </a:extLst>
              </p:cNvPr>
              <p:cNvGrpSpPr/>
              <p:nvPr/>
            </p:nvGrpSpPr>
            <p:grpSpPr>
              <a:xfrm>
                <a:off x="676508" y="866077"/>
                <a:ext cx="361718" cy="335944"/>
                <a:chOff x="2452354" y="2139753"/>
                <a:chExt cx="654684" cy="619200"/>
              </a:xfrm>
            </p:grpSpPr>
            <p:sp>
              <p:nvSpPr>
                <p:cNvPr id="90" name="사각형: 둥근 모서리 11">
                  <a:extLst>
                    <a:ext uri="{FF2B5EF4-FFF2-40B4-BE49-F238E27FC236}">
                      <a16:creationId xmlns:a16="http://schemas.microsoft.com/office/drawing/2014/main" id="{B3B4E38C-B26F-4940-A068-ACB91D2282BA}"/>
                    </a:ext>
                  </a:extLst>
                </p:cNvPr>
                <p:cNvSpPr/>
                <p:nvPr/>
              </p:nvSpPr>
              <p:spPr>
                <a:xfrm>
                  <a:off x="2452354" y="2139753"/>
                  <a:ext cx="654684" cy="619200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91" name="그래픽 10">
                  <a:extLst>
                    <a:ext uri="{FF2B5EF4-FFF2-40B4-BE49-F238E27FC236}">
                      <a16:creationId xmlns:a16="http://schemas.microsoft.com/office/drawing/2014/main" id="{F4C5C0AE-94B9-47DA-B53C-C7606FF6B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192" y="2231398"/>
                  <a:ext cx="435008" cy="435006"/>
                </a:xfrm>
                <a:prstGeom prst="rect">
                  <a:avLst/>
                </a:prstGeom>
              </p:spPr>
            </p:pic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C71FD8-2C80-453C-8F79-7D01C3E9BE82}"/>
                  </a:ext>
                </a:extLst>
              </p:cNvPr>
              <p:cNvSpPr txBox="1"/>
              <p:nvPr/>
            </p:nvSpPr>
            <p:spPr>
              <a:xfrm>
                <a:off x="1098912" y="832689"/>
                <a:ext cx="1047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AWS S3</a:t>
                </a:r>
                <a:endParaRPr lang="ko-KR" altLang="en-US" dirty="0">
                  <a:solidFill>
                    <a:schemeClr val="bg1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20CEB684-8E4C-4819-9EC1-A6A844F43234}"/>
                </a:ext>
              </a:extLst>
            </p:cNvPr>
            <p:cNvGrpSpPr/>
            <p:nvPr/>
          </p:nvGrpSpPr>
          <p:grpSpPr>
            <a:xfrm>
              <a:off x="10159876" y="3187654"/>
              <a:ext cx="950901" cy="1061220"/>
              <a:chOff x="9038592" y="2116800"/>
              <a:chExt cx="950901" cy="106122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15BFD0D6-E815-48D9-B5FD-E47D61C157C3}"/>
                  </a:ext>
                </a:extLst>
              </p:cNvPr>
              <p:cNvGrpSpPr/>
              <p:nvPr/>
            </p:nvGrpSpPr>
            <p:grpSpPr>
              <a:xfrm>
                <a:off x="9160251" y="2116800"/>
                <a:ext cx="654684" cy="619200"/>
                <a:chOff x="9843090" y="2679051"/>
                <a:chExt cx="654684" cy="619200"/>
              </a:xfrm>
            </p:grpSpPr>
            <p:sp>
              <p:nvSpPr>
                <p:cNvPr id="96" name="사각형: 둥근 모서리 39">
                  <a:extLst>
                    <a:ext uri="{FF2B5EF4-FFF2-40B4-BE49-F238E27FC236}">
                      <a16:creationId xmlns:a16="http://schemas.microsoft.com/office/drawing/2014/main" id="{BA2DFC7F-9DBC-43F9-8562-16C736C63CA9}"/>
                    </a:ext>
                  </a:extLst>
                </p:cNvPr>
                <p:cNvSpPr/>
                <p:nvPr/>
              </p:nvSpPr>
              <p:spPr>
                <a:xfrm>
                  <a:off x="9843090" y="2679051"/>
                  <a:ext cx="654684" cy="619200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2054" name="Picture 6" descr="The Ultimate AWS Services List You Must Know in 2021">
                  <a:extLst>
                    <a:ext uri="{FF2B5EF4-FFF2-40B4-BE49-F238E27FC236}">
                      <a16:creationId xmlns:a16="http://schemas.microsoft.com/office/drawing/2014/main" id="{313FAC8E-EFCD-4578-8EF4-BA4E553595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897" t="21338" r="38164" b="22481"/>
                <a:stretch/>
              </p:blipFill>
              <p:spPr bwMode="auto">
                <a:xfrm>
                  <a:off x="9929673" y="2762639"/>
                  <a:ext cx="481519" cy="4520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D405893-4BE2-4DED-877C-61943DA5E125}"/>
                  </a:ext>
                </a:extLst>
              </p:cNvPr>
              <p:cNvSpPr txBox="1"/>
              <p:nvPr/>
            </p:nvSpPr>
            <p:spPr>
              <a:xfrm>
                <a:off x="9038592" y="2808688"/>
                <a:ext cx="950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Bucket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A005EDBB-5859-4A0F-B51F-D249DAE13383}"/>
                </a:ext>
              </a:extLst>
            </p:cNvPr>
            <p:cNvGrpSpPr/>
            <p:nvPr/>
          </p:nvGrpSpPr>
          <p:grpSpPr>
            <a:xfrm>
              <a:off x="747823" y="3136885"/>
              <a:ext cx="920445" cy="977907"/>
              <a:chOff x="3952932" y="894446"/>
              <a:chExt cx="920445" cy="977907"/>
            </a:xfrm>
          </p:grpSpPr>
          <p:sp>
            <p:nvSpPr>
              <p:cNvPr id="102" name="사각형: 둥근 모서리 39">
                <a:extLst>
                  <a:ext uri="{FF2B5EF4-FFF2-40B4-BE49-F238E27FC236}">
                    <a16:creationId xmlns:a16="http://schemas.microsoft.com/office/drawing/2014/main" id="{03C9B0A7-37EA-4F46-A65B-FCEC9295BED7}"/>
                  </a:ext>
                </a:extLst>
              </p:cNvPr>
              <p:cNvSpPr/>
              <p:nvPr/>
            </p:nvSpPr>
            <p:spPr>
              <a:xfrm>
                <a:off x="4044509" y="894446"/>
                <a:ext cx="654684" cy="619200"/>
              </a:xfrm>
              <a:prstGeom prst="roundRect">
                <a:avLst/>
              </a:prstGeom>
              <a:solidFill>
                <a:srgbClr val="F4F2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E3A5AC34-4386-4E68-8B6A-6C96702D1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337" y="981706"/>
                <a:ext cx="453027" cy="453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9AA3EA3-78B8-442E-BB62-88B935D918ED}"/>
                  </a:ext>
                </a:extLst>
              </p:cNvPr>
              <p:cNvSpPr txBox="1"/>
              <p:nvPr/>
            </p:nvSpPr>
            <p:spPr>
              <a:xfrm>
                <a:off x="3952932" y="1503021"/>
                <a:ext cx="920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GitLab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58B1C11-13E0-4468-8F22-FC3BBC1E6DAE}"/>
                </a:ext>
              </a:extLst>
            </p:cNvPr>
            <p:cNvGrpSpPr/>
            <p:nvPr/>
          </p:nvGrpSpPr>
          <p:grpSpPr>
            <a:xfrm>
              <a:off x="7734346" y="4986077"/>
              <a:ext cx="726481" cy="990140"/>
              <a:chOff x="1888358" y="5033102"/>
              <a:chExt cx="726481" cy="990140"/>
            </a:xfrm>
          </p:grpSpPr>
          <p:sp>
            <p:nvSpPr>
              <p:cNvPr id="123" name="사각형: 둥근 모서리 39">
                <a:extLst>
                  <a:ext uri="{FF2B5EF4-FFF2-40B4-BE49-F238E27FC236}">
                    <a16:creationId xmlns:a16="http://schemas.microsoft.com/office/drawing/2014/main" id="{100FE696-34CC-4267-864C-CCEB08180FBC}"/>
                  </a:ext>
                </a:extLst>
              </p:cNvPr>
              <p:cNvSpPr/>
              <p:nvPr/>
            </p:nvSpPr>
            <p:spPr>
              <a:xfrm>
                <a:off x="1904219" y="5033102"/>
                <a:ext cx="654684" cy="619200"/>
              </a:xfrm>
              <a:prstGeom prst="roundRect">
                <a:avLst/>
              </a:prstGeom>
              <a:solidFill>
                <a:srgbClr val="F4F2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pic>
            <p:nvPicPr>
              <p:cNvPr id="2064" name="Picture 16" descr="Unity, 로고 아이콘 에 Coreui Brands">
                <a:extLst>
                  <a:ext uri="{FF2B5EF4-FFF2-40B4-BE49-F238E27FC236}">
                    <a16:creationId xmlns:a16="http://schemas.microsoft.com/office/drawing/2014/main" id="{5754CD4B-990A-4F2F-8DE5-9863505FC1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7675" y="5125728"/>
                <a:ext cx="441567" cy="4415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B09AC5C-8017-4D5A-A7A3-6A6EBC2A3B29}"/>
                  </a:ext>
                </a:extLst>
              </p:cNvPr>
              <p:cNvSpPr txBox="1"/>
              <p:nvPr/>
            </p:nvSpPr>
            <p:spPr>
              <a:xfrm>
                <a:off x="1888358" y="5653910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unity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A97B079E-450E-4701-B925-6A8C9FC6B380}"/>
                </a:ext>
              </a:extLst>
            </p:cNvPr>
            <p:cNvGrpSpPr/>
            <p:nvPr/>
          </p:nvGrpSpPr>
          <p:grpSpPr>
            <a:xfrm>
              <a:off x="9765696" y="4920347"/>
              <a:ext cx="1770036" cy="1120047"/>
              <a:chOff x="8650665" y="3548395"/>
              <a:chExt cx="1770036" cy="1120047"/>
            </a:xfrm>
          </p:grpSpPr>
          <p:sp>
            <p:nvSpPr>
              <p:cNvPr id="127" name="사각형: 둥근 모서리 39">
                <a:extLst>
                  <a:ext uri="{FF2B5EF4-FFF2-40B4-BE49-F238E27FC236}">
                    <a16:creationId xmlns:a16="http://schemas.microsoft.com/office/drawing/2014/main" id="{83B4D10C-A160-4BF9-9C04-59FB5A932A86}"/>
                  </a:ext>
                </a:extLst>
              </p:cNvPr>
              <p:cNvSpPr/>
              <p:nvPr/>
            </p:nvSpPr>
            <p:spPr>
              <a:xfrm>
                <a:off x="9133899" y="3671198"/>
                <a:ext cx="654684" cy="619200"/>
              </a:xfrm>
              <a:prstGeom prst="roundRect">
                <a:avLst/>
              </a:prstGeom>
              <a:solidFill>
                <a:srgbClr val="F4F2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pic>
            <p:nvPicPr>
              <p:cNvPr id="2066" name="Picture 18">
                <a:extLst>
                  <a:ext uri="{FF2B5EF4-FFF2-40B4-BE49-F238E27FC236}">
                    <a16:creationId xmlns:a16="http://schemas.microsoft.com/office/drawing/2014/main" id="{D2F17919-5267-4F25-BE16-9C9ECAAD6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24144" y="3548395"/>
                <a:ext cx="876795" cy="876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B7601F1-C497-4DE7-961B-3ACD8F26A1CF}"/>
                  </a:ext>
                </a:extLst>
              </p:cNvPr>
              <p:cNvSpPr txBox="1"/>
              <p:nvPr/>
            </p:nvSpPr>
            <p:spPr>
              <a:xfrm>
                <a:off x="8650665" y="4299110"/>
                <a:ext cx="1770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Photon Engine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5C3B518-2650-4E99-8D19-A3BA13ECD419}"/>
                </a:ext>
              </a:extLst>
            </p:cNvPr>
            <p:cNvGrpSpPr/>
            <p:nvPr/>
          </p:nvGrpSpPr>
          <p:grpSpPr>
            <a:xfrm>
              <a:off x="3140689" y="3066986"/>
              <a:ext cx="1094981" cy="1168447"/>
              <a:chOff x="3830036" y="2662456"/>
              <a:chExt cx="1094981" cy="1168447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6A1FB3E3-2085-45D5-A5DE-10E601777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7497" y="2836665"/>
                <a:ext cx="654684" cy="6192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ED86E73-A7E7-4F92-9B0F-AA6EA1828B4D}"/>
                  </a:ext>
                </a:extLst>
              </p:cNvPr>
              <p:cNvSpPr txBox="1"/>
              <p:nvPr/>
            </p:nvSpPr>
            <p:spPr>
              <a:xfrm>
                <a:off x="3903584" y="3461571"/>
                <a:ext cx="1021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Jenkins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4780008-3673-4657-9168-3E5DBEB9AC81}"/>
                  </a:ext>
                </a:extLst>
              </p:cNvPr>
              <p:cNvGrpSpPr/>
              <p:nvPr/>
            </p:nvGrpSpPr>
            <p:grpSpPr>
              <a:xfrm>
                <a:off x="3830036" y="2662456"/>
                <a:ext cx="375703" cy="364132"/>
                <a:chOff x="3638324" y="3353938"/>
                <a:chExt cx="375703" cy="364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사각형: 둥근 모서리 11">
                  <a:extLst>
                    <a:ext uri="{FF2B5EF4-FFF2-40B4-BE49-F238E27FC236}">
                      <a16:creationId xmlns:a16="http://schemas.microsoft.com/office/drawing/2014/main" id="{41F0AB2B-DB40-4BC8-9D53-900CA0114DC1}"/>
                    </a:ext>
                  </a:extLst>
                </p:cNvPr>
                <p:cNvSpPr/>
                <p:nvPr/>
              </p:nvSpPr>
              <p:spPr>
                <a:xfrm>
                  <a:off x="3638324" y="3364222"/>
                  <a:ext cx="361718" cy="335944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48" name="Picture 14" descr="47 Docker Icons - Free in SVG, PNG, ICO - IconScout">
                  <a:extLst>
                    <a:ext uri="{FF2B5EF4-FFF2-40B4-BE49-F238E27FC236}">
                      <a16:creationId xmlns:a16="http://schemas.microsoft.com/office/drawing/2014/main" id="{BEA8C95C-FA5C-4CFE-9FFA-CA44411357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895" y="3353938"/>
                  <a:ext cx="364132" cy="3641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7B942F1-3589-4AF5-8376-C1B35D966A6E}"/>
                </a:ext>
              </a:extLst>
            </p:cNvPr>
            <p:cNvGrpSpPr/>
            <p:nvPr/>
          </p:nvGrpSpPr>
          <p:grpSpPr>
            <a:xfrm>
              <a:off x="7343052" y="3008293"/>
              <a:ext cx="1073243" cy="1505162"/>
              <a:chOff x="5909667" y="2517381"/>
              <a:chExt cx="1073243" cy="1505162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AB86037-B523-47F8-867C-9B2FEE51861A}"/>
                  </a:ext>
                </a:extLst>
              </p:cNvPr>
              <p:cNvGrpSpPr/>
              <p:nvPr/>
            </p:nvGrpSpPr>
            <p:grpSpPr>
              <a:xfrm>
                <a:off x="5986206" y="2724739"/>
                <a:ext cx="996704" cy="664468"/>
                <a:chOff x="5089665" y="4671425"/>
                <a:chExt cx="996704" cy="664468"/>
              </a:xfrm>
            </p:grpSpPr>
            <p:sp>
              <p:nvSpPr>
                <p:cNvPr id="39" name="사각형: 둥근 모서리 39">
                  <a:extLst>
                    <a:ext uri="{FF2B5EF4-FFF2-40B4-BE49-F238E27FC236}">
                      <a16:creationId xmlns:a16="http://schemas.microsoft.com/office/drawing/2014/main" id="{06AAF64B-BFBC-4AB4-9BA8-3BCD794D502C}"/>
                    </a:ext>
                  </a:extLst>
                </p:cNvPr>
                <p:cNvSpPr/>
                <p:nvPr/>
              </p:nvSpPr>
              <p:spPr>
                <a:xfrm>
                  <a:off x="5257363" y="4689121"/>
                  <a:ext cx="654684" cy="619200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8D3ED15F-AD42-4DDE-8A93-3748623FCE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9665" y="4671425"/>
                  <a:ext cx="996704" cy="664468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A433ED-5BD7-4B4F-9857-66640627E2D7}"/>
                  </a:ext>
                </a:extLst>
              </p:cNvPr>
              <p:cNvSpPr txBox="1"/>
              <p:nvPr/>
            </p:nvSpPr>
            <p:spPr>
              <a:xfrm>
                <a:off x="6043511" y="3376212"/>
                <a:ext cx="8931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Spring</a:t>
                </a:r>
              </a:p>
              <a:p>
                <a:pPr algn="ctr"/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Boot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26C2193-AFF4-402A-824A-08EDE1C58EB8}"/>
                  </a:ext>
                </a:extLst>
              </p:cNvPr>
              <p:cNvGrpSpPr/>
              <p:nvPr/>
            </p:nvGrpSpPr>
            <p:grpSpPr>
              <a:xfrm>
                <a:off x="5909667" y="2517381"/>
                <a:ext cx="375703" cy="364132"/>
                <a:chOff x="3638324" y="3353938"/>
                <a:chExt cx="375703" cy="364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5" name="사각형: 둥근 모서리 11">
                  <a:extLst>
                    <a:ext uri="{FF2B5EF4-FFF2-40B4-BE49-F238E27FC236}">
                      <a16:creationId xmlns:a16="http://schemas.microsoft.com/office/drawing/2014/main" id="{8FDEBF42-7B96-4014-B235-E3526D6AC494}"/>
                    </a:ext>
                  </a:extLst>
                </p:cNvPr>
                <p:cNvSpPr/>
                <p:nvPr/>
              </p:nvSpPr>
              <p:spPr>
                <a:xfrm>
                  <a:off x="3638324" y="3364222"/>
                  <a:ext cx="361718" cy="335944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106" name="Picture 14" descr="47 Docker Icons - Free in SVG, PNG, ICO - IconScout">
                  <a:extLst>
                    <a:ext uri="{FF2B5EF4-FFF2-40B4-BE49-F238E27FC236}">
                      <a16:creationId xmlns:a16="http://schemas.microsoft.com/office/drawing/2014/main" id="{187EA605-2709-4D2A-8E71-E3219A16F3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895" y="3353938"/>
                  <a:ext cx="364132" cy="3641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FDB0CFE3-11C0-4554-913E-E5A6F422B59C}"/>
                </a:ext>
              </a:extLst>
            </p:cNvPr>
            <p:cNvGrpSpPr/>
            <p:nvPr/>
          </p:nvGrpSpPr>
          <p:grpSpPr>
            <a:xfrm>
              <a:off x="5839283" y="3044482"/>
              <a:ext cx="1159869" cy="1200233"/>
              <a:chOff x="1659881" y="2637997"/>
              <a:chExt cx="1159869" cy="1200233"/>
            </a:xfrm>
          </p:grpSpPr>
          <p:sp>
            <p:nvSpPr>
              <p:cNvPr id="26" name="사각형: 둥근 모서리 39">
                <a:extLst>
                  <a:ext uri="{FF2B5EF4-FFF2-40B4-BE49-F238E27FC236}">
                    <a16:creationId xmlns:a16="http://schemas.microsoft.com/office/drawing/2014/main" id="{F93628E4-B95A-4B00-ACCE-3B6AB130FBE1}"/>
                  </a:ext>
                </a:extLst>
              </p:cNvPr>
              <p:cNvSpPr/>
              <p:nvPr/>
            </p:nvSpPr>
            <p:spPr>
              <a:xfrm>
                <a:off x="1873497" y="2851212"/>
                <a:ext cx="654684" cy="619200"/>
              </a:xfrm>
              <a:prstGeom prst="roundRect">
                <a:avLst/>
              </a:prstGeom>
              <a:solidFill>
                <a:srgbClr val="F4F2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F4AE794-8081-467A-B991-2E6D75BD4764}"/>
                  </a:ext>
                </a:extLst>
              </p:cNvPr>
              <p:cNvSpPr txBox="1"/>
              <p:nvPr/>
            </p:nvSpPr>
            <p:spPr>
              <a:xfrm>
                <a:off x="1682900" y="3468898"/>
                <a:ext cx="1136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MariaDB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48718CA3-AFF9-49CF-B40A-3B5CBA9C7C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8051" y="2887183"/>
                <a:ext cx="529576" cy="5295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9570E29-5F91-406D-9C48-3E5477CE641E}"/>
                  </a:ext>
                </a:extLst>
              </p:cNvPr>
              <p:cNvGrpSpPr/>
              <p:nvPr/>
            </p:nvGrpSpPr>
            <p:grpSpPr>
              <a:xfrm>
                <a:off x="1659881" y="2637997"/>
                <a:ext cx="375703" cy="364132"/>
                <a:chOff x="3638324" y="3353938"/>
                <a:chExt cx="375703" cy="364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8" name="사각형: 둥근 모서리 11">
                  <a:extLst>
                    <a:ext uri="{FF2B5EF4-FFF2-40B4-BE49-F238E27FC236}">
                      <a16:creationId xmlns:a16="http://schemas.microsoft.com/office/drawing/2014/main" id="{DDACC087-5091-408A-BCB7-F81C65E0EF02}"/>
                    </a:ext>
                  </a:extLst>
                </p:cNvPr>
                <p:cNvSpPr/>
                <p:nvPr/>
              </p:nvSpPr>
              <p:spPr>
                <a:xfrm>
                  <a:off x="3638324" y="3364222"/>
                  <a:ext cx="361718" cy="335944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109" name="Picture 14" descr="47 Docker Icons - Free in SVG, PNG, ICO - IconScout">
                  <a:extLst>
                    <a:ext uri="{FF2B5EF4-FFF2-40B4-BE49-F238E27FC236}">
                      <a16:creationId xmlns:a16="http://schemas.microsoft.com/office/drawing/2014/main" id="{91780963-C6BA-44CD-97FD-187B8DB2FF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895" y="3353938"/>
                  <a:ext cx="364132" cy="3641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0B1A3856-9A22-4422-A567-B52302536854}"/>
                </a:ext>
              </a:extLst>
            </p:cNvPr>
            <p:cNvGrpSpPr/>
            <p:nvPr/>
          </p:nvGrpSpPr>
          <p:grpSpPr>
            <a:xfrm>
              <a:off x="4493949" y="3044145"/>
              <a:ext cx="1042007" cy="1229605"/>
              <a:chOff x="3377273" y="4518943"/>
              <a:chExt cx="1042007" cy="1229605"/>
            </a:xfrm>
          </p:grpSpPr>
          <p:sp>
            <p:nvSpPr>
              <p:cNvPr id="113" name="사각형: 둥근 모서리 39">
                <a:extLst>
                  <a:ext uri="{FF2B5EF4-FFF2-40B4-BE49-F238E27FC236}">
                    <a16:creationId xmlns:a16="http://schemas.microsoft.com/office/drawing/2014/main" id="{0C4D6B80-CE8C-4BFB-92E5-2389FA25488A}"/>
                  </a:ext>
                </a:extLst>
              </p:cNvPr>
              <p:cNvSpPr/>
              <p:nvPr/>
            </p:nvSpPr>
            <p:spPr>
              <a:xfrm>
                <a:off x="3599980" y="4762017"/>
                <a:ext cx="654684" cy="619200"/>
              </a:xfrm>
              <a:prstGeom prst="roundRect">
                <a:avLst/>
              </a:prstGeom>
              <a:solidFill>
                <a:srgbClr val="F4F2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pic>
            <p:nvPicPr>
              <p:cNvPr id="2062" name="Picture 14" descr="파일의, 유형, django 아이콘 에 vscode">
                <a:extLst>
                  <a:ext uri="{FF2B5EF4-FFF2-40B4-BE49-F238E27FC236}">
                    <a16:creationId xmlns:a16="http://schemas.microsoft.com/office/drawing/2014/main" id="{A9897015-1B41-4F70-82F3-5821234AA3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8082" y="4822417"/>
                <a:ext cx="538480" cy="538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E48A993-8EA5-44E0-88A7-6F301FE8ADCE}"/>
                  </a:ext>
                </a:extLst>
              </p:cNvPr>
              <p:cNvSpPr txBox="1"/>
              <p:nvPr/>
            </p:nvSpPr>
            <p:spPr>
              <a:xfrm>
                <a:off x="3450745" y="5379216"/>
                <a:ext cx="968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Django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32AB137E-B16A-4D57-A600-7D7AFA23C4BB}"/>
                  </a:ext>
                </a:extLst>
              </p:cNvPr>
              <p:cNvGrpSpPr/>
              <p:nvPr/>
            </p:nvGrpSpPr>
            <p:grpSpPr>
              <a:xfrm>
                <a:off x="3377273" y="4518943"/>
                <a:ext cx="375703" cy="364132"/>
                <a:chOff x="3638324" y="3353938"/>
                <a:chExt cx="375703" cy="364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7" name="사각형: 둥근 모서리 11">
                  <a:extLst>
                    <a:ext uri="{FF2B5EF4-FFF2-40B4-BE49-F238E27FC236}">
                      <a16:creationId xmlns:a16="http://schemas.microsoft.com/office/drawing/2014/main" id="{3E55AE05-EEE6-4D05-A99C-68285390451C}"/>
                    </a:ext>
                  </a:extLst>
                </p:cNvPr>
                <p:cNvSpPr/>
                <p:nvPr/>
              </p:nvSpPr>
              <p:spPr>
                <a:xfrm>
                  <a:off x="3638324" y="3364222"/>
                  <a:ext cx="361718" cy="335944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118" name="Picture 14" descr="47 Docker Icons - Free in SVG, PNG, ICO - IconScout">
                  <a:extLst>
                    <a:ext uri="{FF2B5EF4-FFF2-40B4-BE49-F238E27FC236}">
                      <a16:creationId xmlns:a16="http://schemas.microsoft.com/office/drawing/2014/main" id="{A2C144A4-6101-4694-8C62-A19C9AE911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895" y="3353938"/>
                  <a:ext cx="364132" cy="3641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862D180-86E7-4740-9782-A168595C24EC}"/>
                </a:ext>
              </a:extLst>
            </p:cNvPr>
            <p:cNvGrpSpPr/>
            <p:nvPr/>
          </p:nvGrpSpPr>
          <p:grpSpPr>
            <a:xfrm>
              <a:off x="3232217" y="4819068"/>
              <a:ext cx="1000031" cy="1245241"/>
              <a:chOff x="5500823" y="5342702"/>
              <a:chExt cx="1000031" cy="124524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6AA29E-891B-410B-A242-D6974B381531}"/>
                  </a:ext>
                </a:extLst>
              </p:cNvPr>
              <p:cNvSpPr txBox="1"/>
              <p:nvPr/>
            </p:nvSpPr>
            <p:spPr>
              <a:xfrm>
                <a:off x="5694223" y="6218611"/>
                <a:ext cx="8066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Nginx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sp>
            <p:nvSpPr>
              <p:cNvPr id="112" name="사각형: 둥근 모서리 39">
                <a:extLst>
                  <a:ext uri="{FF2B5EF4-FFF2-40B4-BE49-F238E27FC236}">
                    <a16:creationId xmlns:a16="http://schemas.microsoft.com/office/drawing/2014/main" id="{14165D44-151E-4C6E-A768-CF63B48CCEC2}"/>
                  </a:ext>
                </a:extLst>
              </p:cNvPr>
              <p:cNvSpPr/>
              <p:nvPr/>
            </p:nvSpPr>
            <p:spPr>
              <a:xfrm>
                <a:off x="5750229" y="5573046"/>
                <a:ext cx="654684" cy="619200"/>
              </a:xfrm>
              <a:prstGeom prst="roundRect">
                <a:avLst/>
              </a:prstGeom>
              <a:solidFill>
                <a:srgbClr val="F4F2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29EB6376-1AAE-44F2-BBB4-3905417D6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9832" y="5701746"/>
                <a:ext cx="395479" cy="395479"/>
              </a:xfrm>
              <a:prstGeom prst="rect">
                <a:avLst/>
              </a:prstGeom>
            </p:spPr>
          </p:pic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AD4330BB-2391-4515-9EBC-9D8433109451}"/>
                  </a:ext>
                </a:extLst>
              </p:cNvPr>
              <p:cNvGrpSpPr/>
              <p:nvPr/>
            </p:nvGrpSpPr>
            <p:grpSpPr>
              <a:xfrm>
                <a:off x="5500823" y="5342702"/>
                <a:ext cx="375703" cy="364132"/>
                <a:chOff x="3638324" y="3353938"/>
                <a:chExt cx="375703" cy="364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0" name="사각형: 둥근 모서리 11">
                  <a:extLst>
                    <a:ext uri="{FF2B5EF4-FFF2-40B4-BE49-F238E27FC236}">
                      <a16:creationId xmlns:a16="http://schemas.microsoft.com/office/drawing/2014/main" id="{D2EC2812-6C20-4AD6-80CC-9BE131346A9C}"/>
                    </a:ext>
                  </a:extLst>
                </p:cNvPr>
                <p:cNvSpPr/>
                <p:nvPr/>
              </p:nvSpPr>
              <p:spPr>
                <a:xfrm>
                  <a:off x="3638324" y="3364222"/>
                  <a:ext cx="361718" cy="335944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121" name="Picture 14" descr="47 Docker Icons - Free in SVG, PNG, ICO - IconScout">
                  <a:extLst>
                    <a:ext uri="{FF2B5EF4-FFF2-40B4-BE49-F238E27FC236}">
                      <a16:creationId xmlns:a16="http://schemas.microsoft.com/office/drawing/2014/main" id="{37D8841A-CE5A-4D7D-9580-55FB4BC970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895" y="3353938"/>
                  <a:ext cx="364132" cy="3641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85DEED68-51AD-4541-802E-D263B4E73F96}"/>
                </a:ext>
              </a:extLst>
            </p:cNvPr>
            <p:cNvGrpSpPr/>
            <p:nvPr/>
          </p:nvGrpSpPr>
          <p:grpSpPr>
            <a:xfrm>
              <a:off x="5344926" y="4838998"/>
              <a:ext cx="1007771" cy="1167877"/>
              <a:chOff x="4357676" y="4223098"/>
              <a:chExt cx="1007771" cy="1167877"/>
            </a:xfrm>
          </p:grpSpPr>
          <p:sp>
            <p:nvSpPr>
              <p:cNvPr id="133" name="사각형: 둥근 모서리 39">
                <a:extLst>
                  <a:ext uri="{FF2B5EF4-FFF2-40B4-BE49-F238E27FC236}">
                    <a16:creationId xmlns:a16="http://schemas.microsoft.com/office/drawing/2014/main" id="{E6518723-3DED-41D8-8FB9-2089841364FC}"/>
                  </a:ext>
                </a:extLst>
              </p:cNvPr>
              <p:cNvSpPr/>
              <p:nvPr/>
            </p:nvSpPr>
            <p:spPr>
              <a:xfrm>
                <a:off x="4560227" y="4403376"/>
                <a:ext cx="654684" cy="619200"/>
              </a:xfrm>
              <a:prstGeom prst="roundRect">
                <a:avLst/>
              </a:prstGeom>
              <a:solidFill>
                <a:srgbClr val="F4F2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  <p:pic>
            <p:nvPicPr>
              <p:cNvPr id="2068" name="Picture 20">
                <a:extLst>
                  <a:ext uri="{FF2B5EF4-FFF2-40B4-BE49-F238E27FC236}">
                    <a16:creationId xmlns:a16="http://schemas.microsoft.com/office/drawing/2014/main" id="{60A11DB0-C1B5-4F1B-A176-DAC2B18F79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1714" y="4499218"/>
                <a:ext cx="477622" cy="415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28CFCFDE-86C1-4104-B299-719FE3453D64}"/>
                  </a:ext>
                </a:extLst>
              </p:cNvPr>
              <p:cNvGrpSpPr/>
              <p:nvPr/>
            </p:nvGrpSpPr>
            <p:grpSpPr>
              <a:xfrm>
                <a:off x="4357676" y="4223098"/>
                <a:ext cx="375703" cy="364132"/>
                <a:chOff x="3638324" y="3353938"/>
                <a:chExt cx="375703" cy="36413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5" name="사각형: 둥근 모서리 11">
                  <a:extLst>
                    <a:ext uri="{FF2B5EF4-FFF2-40B4-BE49-F238E27FC236}">
                      <a16:creationId xmlns:a16="http://schemas.microsoft.com/office/drawing/2014/main" id="{A864E7E4-1329-416D-BF80-0ED5CCE2918C}"/>
                    </a:ext>
                  </a:extLst>
                </p:cNvPr>
                <p:cNvSpPr/>
                <p:nvPr/>
              </p:nvSpPr>
              <p:spPr>
                <a:xfrm>
                  <a:off x="3638324" y="3364222"/>
                  <a:ext cx="361718" cy="335944"/>
                </a:xfrm>
                <a:prstGeom prst="roundRect">
                  <a:avLst/>
                </a:prstGeom>
                <a:solidFill>
                  <a:srgbClr val="F4F2E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BO 다이아고딕 Light" pitchFamily="2" charset="-127"/>
                    <a:ea typeface="KBO 다이아고딕 Light" pitchFamily="2" charset="-127"/>
                  </a:endParaRPr>
                </a:p>
              </p:txBody>
            </p:sp>
            <p:pic>
              <p:nvPicPr>
                <p:cNvPr id="136" name="Picture 14" descr="47 Docker Icons - Free in SVG, PNG, ICO - IconScout">
                  <a:extLst>
                    <a:ext uri="{FF2B5EF4-FFF2-40B4-BE49-F238E27FC236}">
                      <a16:creationId xmlns:a16="http://schemas.microsoft.com/office/drawing/2014/main" id="{CAFEE9F5-4E86-496E-9328-C299EC0953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49895" y="3353938"/>
                  <a:ext cx="364132" cy="3641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C26E516F-AA55-4495-97F8-3806973475CA}"/>
                  </a:ext>
                </a:extLst>
              </p:cNvPr>
              <p:cNvSpPr txBox="1"/>
              <p:nvPr/>
            </p:nvSpPr>
            <p:spPr>
              <a:xfrm>
                <a:off x="4529962" y="5021643"/>
                <a:ext cx="8354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React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AB974233-6EA8-4CDC-81DA-70D3487DC0C8}"/>
                </a:ext>
              </a:extLst>
            </p:cNvPr>
            <p:cNvGrpSpPr/>
            <p:nvPr/>
          </p:nvGrpSpPr>
          <p:grpSpPr>
            <a:xfrm>
              <a:off x="869253" y="5036211"/>
              <a:ext cx="708848" cy="924128"/>
              <a:chOff x="-53574" y="3979366"/>
              <a:chExt cx="708848" cy="924128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99402CD6-D9E0-47BE-9374-10E8E76083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62" y="3979366"/>
                <a:ext cx="549861" cy="549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D35FB61-C646-44BF-B97B-15A3C6F88682}"/>
                  </a:ext>
                </a:extLst>
              </p:cNvPr>
              <p:cNvSpPr txBox="1"/>
              <p:nvPr/>
            </p:nvSpPr>
            <p:spPr>
              <a:xfrm>
                <a:off x="-53574" y="4534162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E48506"/>
                    </a:solidFill>
                    <a:latin typeface="KBO 다이아고딕 Light" pitchFamily="2" charset="-127"/>
                    <a:ea typeface="KBO 다이아고딕 Light" pitchFamily="2" charset="-127"/>
                  </a:rPr>
                  <a:t>User</a:t>
                </a:r>
                <a:endParaRPr lang="ko-KR" altLang="en-US" dirty="0">
                  <a:solidFill>
                    <a:srgbClr val="E48506"/>
                  </a:solidFill>
                  <a:latin typeface="KBO 다이아고딕 Light" pitchFamily="2" charset="-127"/>
                  <a:ea typeface="KBO 다이아고딕 Light" pitchFamily="2" charset="-127"/>
                </a:endParaRPr>
              </a:p>
            </p:txBody>
          </p:sp>
        </p:grpSp>
        <p:cxnSp>
          <p:nvCxnSpPr>
            <p:cNvPr id="158" name="직선 화살표 연결선 157">
              <a:extLst>
                <a:ext uri="{FF2B5EF4-FFF2-40B4-BE49-F238E27FC236}">
                  <a16:creationId xmlns:a16="http://schemas.microsoft.com/office/drawing/2014/main" id="{9988F313-52AC-478E-BAB2-C90CFEFD5AC7}"/>
                </a:ext>
              </a:extLst>
            </p:cNvPr>
            <p:cNvCxnSpPr>
              <a:cxnSpLocks/>
            </p:cNvCxnSpPr>
            <p:nvPr/>
          </p:nvCxnSpPr>
          <p:spPr>
            <a:xfrm>
              <a:off x="1672681" y="3625839"/>
              <a:ext cx="1382848" cy="0"/>
            </a:xfrm>
            <a:prstGeom prst="straightConnector1">
              <a:avLst/>
            </a:prstGeom>
            <a:ln w="31750">
              <a:solidFill>
                <a:srgbClr val="E485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DA8FC67F-A4EF-499C-8961-06509453A73D}"/>
                </a:ext>
              </a:extLst>
            </p:cNvPr>
            <p:cNvCxnSpPr>
              <a:cxnSpLocks/>
            </p:cNvCxnSpPr>
            <p:nvPr/>
          </p:nvCxnSpPr>
          <p:spPr>
            <a:xfrm>
              <a:off x="4420797" y="5422937"/>
              <a:ext cx="795150" cy="0"/>
            </a:xfrm>
            <a:prstGeom prst="straightConnector1">
              <a:avLst/>
            </a:prstGeom>
            <a:ln w="31750">
              <a:solidFill>
                <a:srgbClr val="E485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CF634BC5-8139-49C1-AAF0-DEDAC0E1A31A}"/>
                </a:ext>
              </a:extLst>
            </p:cNvPr>
            <p:cNvCxnSpPr>
              <a:cxnSpLocks/>
            </p:cNvCxnSpPr>
            <p:nvPr/>
          </p:nvCxnSpPr>
          <p:spPr>
            <a:xfrm>
              <a:off x="6535150" y="5422937"/>
              <a:ext cx="795150" cy="0"/>
            </a:xfrm>
            <a:prstGeom prst="straightConnector1">
              <a:avLst/>
            </a:prstGeom>
            <a:ln w="31750">
              <a:solidFill>
                <a:srgbClr val="E485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3725AAF4-D97A-49D5-81A3-6D943F965361}"/>
                </a:ext>
              </a:extLst>
            </p:cNvPr>
            <p:cNvCxnSpPr>
              <a:cxnSpLocks/>
            </p:cNvCxnSpPr>
            <p:nvPr/>
          </p:nvCxnSpPr>
          <p:spPr>
            <a:xfrm>
              <a:off x="8627279" y="5422937"/>
              <a:ext cx="1382848" cy="0"/>
            </a:xfrm>
            <a:prstGeom prst="straightConnector1">
              <a:avLst/>
            </a:prstGeom>
            <a:ln w="31750">
              <a:solidFill>
                <a:srgbClr val="E485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A9817663-1CA6-49FD-88AD-B5AE7BDDB646}"/>
                </a:ext>
              </a:extLst>
            </p:cNvPr>
            <p:cNvCxnSpPr>
              <a:cxnSpLocks/>
            </p:cNvCxnSpPr>
            <p:nvPr/>
          </p:nvCxnSpPr>
          <p:spPr>
            <a:xfrm>
              <a:off x="8627279" y="3791219"/>
              <a:ext cx="990145" cy="0"/>
            </a:xfrm>
            <a:prstGeom prst="straightConnector1">
              <a:avLst/>
            </a:prstGeom>
            <a:ln w="31750">
              <a:solidFill>
                <a:srgbClr val="E4850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32C34F33-3EE2-4509-B965-DCCEE72F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6266" y="3634057"/>
              <a:ext cx="462850" cy="1"/>
            </a:xfrm>
            <a:prstGeom prst="straightConnector1">
              <a:avLst/>
            </a:prstGeom>
            <a:ln w="31750">
              <a:solidFill>
                <a:srgbClr val="E4850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>
              <a:extLst>
                <a:ext uri="{FF2B5EF4-FFF2-40B4-BE49-F238E27FC236}">
                  <a16:creationId xmlns:a16="http://schemas.microsoft.com/office/drawing/2014/main" id="{A822CE15-63E2-45EE-800E-2C55F7E7CC25}"/>
                </a:ext>
              </a:extLst>
            </p:cNvPr>
            <p:cNvCxnSpPr>
              <a:cxnSpLocks/>
            </p:cNvCxnSpPr>
            <p:nvPr/>
          </p:nvCxnSpPr>
          <p:spPr>
            <a:xfrm>
              <a:off x="5893350" y="4654196"/>
              <a:ext cx="0" cy="266151"/>
            </a:xfrm>
            <a:prstGeom prst="straightConnector1">
              <a:avLst/>
            </a:prstGeom>
            <a:ln w="31750">
              <a:solidFill>
                <a:srgbClr val="E4850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A53B3397-2710-41BD-96A6-5DB8A45E3D18}"/>
                </a:ext>
              </a:extLst>
            </p:cNvPr>
            <p:cNvSpPr/>
            <p:nvPr/>
          </p:nvSpPr>
          <p:spPr>
            <a:xfrm>
              <a:off x="4254401" y="2860953"/>
              <a:ext cx="4308470" cy="1698822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DA02B3FB-DC6E-4FCA-B091-EA26016CFA03}"/>
                </a:ext>
              </a:extLst>
            </p:cNvPr>
            <p:cNvCxnSpPr>
              <a:cxnSpLocks/>
            </p:cNvCxnSpPr>
            <p:nvPr/>
          </p:nvCxnSpPr>
          <p:spPr>
            <a:xfrm>
              <a:off x="8054446" y="4654196"/>
              <a:ext cx="0" cy="266151"/>
            </a:xfrm>
            <a:prstGeom prst="straightConnector1">
              <a:avLst/>
            </a:prstGeom>
            <a:ln w="31750">
              <a:solidFill>
                <a:srgbClr val="E48506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94A37557-DE0E-42F7-89E3-C642E9FA3A2C}"/>
              </a:ext>
            </a:extLst>
          </p:cNvPr>
          <p:cNvSpPr txBox="1"/>
          <p:nvPr/>
        </p:nvSpPr>
        <p:spPr>
          <a:xfrm>
            <a:off x="5367045" y="1081401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아키텍처</a:t>
            </a:r>
          </a:p>
        </p:txBody>
      </p:sp>
    </p:spTree>
    <p:extLst>
      <p:ext uri="{BB962C8B-B14F-4D97-AF65-F5344CB8AC3E}">
        <p14:creationId xmlns:p14="http://schemas.microsoft.com/office/powerpoint/2010/main" val="188924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5435A7-8DC1-45E6-A2F1-920FA681EDFB}"/>
              </a:ext>
            </a:extLst>
          </p:cNvPr>
          <p:cNvSpPr/>
          <p:nvPr/>
        </p:nvSpPr>
        <p:spPr>
          <a:xfrm>
            <a:off x="479883" y="438770"/>
            <a:ext cx="182880" cy="18288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73D00-4EDF-4C6C-898D-DBB78525BF53}"/>
              </a:ext>
            </a:extLst>
          </p:cNvPr>
          <p:cNvSpPr txBox="1"/>
          <p:nvPr/>
        </p:nvSpPr>
        <p:spPr>
          <a:xfrm>
            <a:off x="747823" y="44160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회고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98FB11-9E6A-4052-BA9C-6C8E0E75D8CC}"/>
              </a:ext>
            </a:extLst>
          </p:cNvPr>
          <p:cNvCxnSpPr>
            <a:cxnSpLocks/>
          </p:cNvCxnSpPr>
          <p:nvPr/>
        </p:nvCxnSpPr>
        <p:spPr>
          <a:xfrm>
            <a:off x="1676772" y="621650"/>
            <a:ext cx="10515228" cy="0"/>
          </a:xfrm>
          <a:prstGeom prst="line">
            <a:avLst/>
          </a:prstGeom>
          <a:ln>
            <a:solidFill>
              <a:srgbClr val="949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7BCE3A6-AB23-4941-884B-93C3DDBF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72" y="1723385"/>
            <a:ext cx="8838456" cy="4957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83BE5C-0485-4767-9BF0-5CE2DFABE1A7}"/>
              </a:ext>
            </a:extLst>
          </p:cNvPr>
          <p:cNvSpPr txBox="1"/>
          <p:nvPr/>
        </p:nvSpPr>
        <p:spPr>
          <a:xfrm>
            <a:off x="4083270" y="1114854"/>
            <a:ext cx="4025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VR </a:t>
            </a:r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기기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(XR)</a:t>
            </a:r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와 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WebGL</a:t>
            </a:r>
            <a:endParaRPr lang="ko-KR" altLang="en-US" sz="2800" dirty="0">
              <a:latin typeface="KBO 다이아고딕 Bold" pitchFamily="2" charset="-127"/>
              <a:ea typeface="KBO 다이아고딕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911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39704B-4986-4735-8E0F-CA5A426D6499}"/>
              </a:ext>
            </a:extLst>
          </p:cNvPr>
          <p:cNvSpPr txBox="1"/>
          <p:nvPr/>
        </p:nvSpPr>
        <p:spPr>
          <a:xfrm>
            <a:off x="4083270" y="1114854"/>
            <a:ext cx="4025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VR </a:t>
            </a:r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기기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(XR)</a:t>
            </a:r>
            <a:r>
              <a:rPr lang="ko-KR" altLang="en-US" sz="2800" dirty="0">
                <a:latin typeface="KBO 다이아고딕 Bold" pitchFamily="2" charset="-127"/>
                <a:ea typeface="KBO 다이아고딕 Bold" pitchFamily="2" charset="-127"/>
              </a:rPr>
              <a:t>와 </a:t>
            </a:r>
            <a:r>
              <a:rPr lang="en-US" altLang="ko-KR" sz="2800" dirty="0">
                <a:latin typeface="KBO 다이아고딕 Bold" pitchFamily="2" charset="-127"/>
                <a:ea typeface="KBO 다이아고딕 Bold" pitchFamily="2" charset="-127"/>
              </a:rPr>
              <a:t>WebGL</a:t>
            </a:r>
            <a:endParaRPr lang="ko-KR" altLang="en-US" sz="2800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BCE3A6-AB23-4941-884B-93C3DDBF7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8" t="36314" r="44784" b="36245"/>
          <a:stretch/>
        </p:blipFill>
        <p:spPr>
          <a:xfrm>
            <a:off x="934536" y="2131277"/>
            <a:ext cx="10322927" cy="398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6A9F8-5FF3-4A78-BA2C-15B0A0AEC604}"/>
              </a:ext>
            </a:extLst>
          </p:cNvPr>
          <p:cNvSpPr txBox="1"/>
          <p:nvPr/>
        </p:nvSpPr>
        <p:spPr>
          <a:xfrm>
            <a:off x="8108731" y="3429000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KBO 다이아고딕 Bold" pitchFamily="2" charset="-127"/>
                <a:ea typeface="KBO 다이아고딕 Bold" pitchFamily="2" charset="-127"/>
              </a:rPr>
              <a:t>??</a:t>
            </a:r>
            <a:endParaRPr lang="ko-KR" altLang="en-US" sz="2800" b="1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E8E628-7D77-44C8-8BF9-62C2AF64843A}"/>
              </a:ext>
            </a:extLst>
          </p:cNvPr>
          <p:cNvSpPr/>
          <p:nvPr/>
        </p:nvSpPr>
        <p:spPr>
          <a:xfrm>
            <a:off x="479883" y="438770"/>
            <a:ext cx="182880" cy="18288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89FA8-3561-453A-AC65-617C6D15132A}"/>
              </a:ext>
            </a:extLst>
          </p:cNvPr>
          <p:cNvSpPr txBox="1"/>
          <p:nvPr/>
        </p:nvSpPr>
        <p:spPr>
          <a:xfrm>
            <a:off x="747823" y="44160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회고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F75AB7-1DD3-41C1-9CC7-15C5674E7489}"/>
              </a:ext>
            </a:extLst>
          </p:cNvPr>
          <p:cNvCxnSpPr>
            <a:cxnSpLocks/>
          </p:cNvCxnSpPr>
          <p:nvPr/>
        </p:nvCxnSpPr>
        <p:spPr>
          <a:xfrm>
            <a:off x="1676772" y="621650"/>
            <a:ext cx="10515228" cy="0"/>
          </a:xfrm>
          <a:prstGeom prst="line">
            <a:avLst/>
          </a:prstGeom>
          <a:ln>
            <a:solidFill>
              <a:srgbClr val="949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20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C4F587-297D-4091-9B25-A18E9C6FDC34}"/>
              </a:ext>
            </a:extLst>
          </p:cNvPr>
          <p:cNvSpPr/>
          <p:nvPr/>
        </p:nvSpPr>
        <p:spPr>
          <a:xfrm>
            <a:off x="479883" y="438770"/>
            <a:ext cx="182880" cy="18288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AC6D9-5B6B-4682-B2AE-652CE21944E3}"/>
              </a:ext>
            </a:extLst>
          </p:cNvPr>
          <p:cNvSpPr txBox="1"/>
          <p:nvPr/>
        </p:nvSpPr>
        <p:spPr>
          <a:xfrm>
            <a:off x="747823" y="441605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회고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30D4F1C-CC17-4D40-9B3C-0005A106863B}"/>
              </a:ext>
            </a:extLst>
          </p:cNvPr>
          <p:cNvCxnSpPr>
            <a:cxnSpLocks/>
          </p:cNvCxnSpPr>
          <p:nvPr/>
        </p:nvCxnSpPr>
        <p:spPr>
          <a:xfrm>
            <a:off x="1676772" y="621650"/>
            <a:ext cx="10515228" cy="0"/>
          </a:xfrm>
          <a:prstGeom prst="line">
            <a:avLst/>
          </a:prstGeom>
          <a:ln>
            <a:solidFill>
              <a:srgbClr val="949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CE0322-30E3-4EF1-BCFB-8BEC71FACA69}"/>
              </a:ext>
            </a:extLst>
          </p:cNvPr>
          <p:cNvSpPr txBox="1"/>
          <p:nvPr/>
        </p:nvSpPr>
        <p:spPr>
          <a:xfrm>
            <a:off x="5284722" y="1114854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KBO 다이아고딕 Bold" pitchFamily="2" charset="-127"/>
                <a:ea typeface="KBO 다이아고딕 Bold" pitchFamily="2" charset="-127"/>
              </a:rPr>
              <a:t>발전 방향</a:t>
            </a:r>
            <a:endParaRPr lang="ko-KR" altLang="en-US" sz="2800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D93995-03CE-456B-9512-3C0424CDA0E5}"/>
              </a:ext>
            </a:extLst>
          </p:cNvPr>
          <p:cNvSpPr/>
          <p:nvPr/>
        </p:nvSpPr>
        <p:spPr>
          <a:xfrm>
            <a:off x="393456" y="2520176"/>
            <a:ext cx="2562170" cy="293276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9AD626-0748-4019-9F5F-397F0376064E}"/>
              </a:ext>
            </a:extLst>
          </p:cNvPr>
          <p:cNvSpPr/>
          <p:nvPr/>
        </p:nvSpPr>
        <p:spPr>
          <a:xfrm>
            <a:off x="3341096" y="2520176"/>
            <a:ext cx="2562170" cy="293276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7E99C1-BB60-4018-AE71-C89BED220077}"/>
              </a:ext>
            </a:extLst>
          </p:cNvPr>
          <p:cNvSpPr/>
          <p:nvPr/>
        </p:nvSpPr>
        <p:spPr>
          <a:xfrm>
            <a:off x="6288735" y="2520176"/>
            <a:ext cx="2562170" cy="293276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7C40C0-A9FD-44F2-A087-A37227B2D0CC}"/>
              </a:ext>
            </a:extLst>
          </p:cNvPr>
          <p:cNvSpPr/>
          <p:nvPr/>
        </p:nvSpPr>
        <p:spPr>
          <a:xfrm>
            <a:off x="9236374" y="2520176"/>
            <a:ext cx="2562170" cy="293276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C38CA-C612-411F-A17A-147DD494F281}"/>
              </a:ext>
            </a:extLst>
          </p:cNvPr>
          <p:cNvSpPr txBox="1"/>
          <p:nvPr/>
        </p:nvSpPr>
        <p:spPr>
          <a:xfrm>
            <a:off x="1013944" y="3663392"/>
            <a:ext cx="1321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다이아고딕 Bold" pitchFamily="2" charset="-127"/>
                <a:ea typeface="KBO 다이아고딕 Bold" pitchFamily="2" charset="-127"/>
              </a:rPr>
              <a:t>추천 시스템</a:t>
            </a:r>
            <a:endParaRPr lang="en-US" altLang="ko-KR" dirty="0"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dirty="0">
                <a:latin typeface="KBO 다이아고딕 Bold" pitchFamily="2" charset="-127"/>
                <a:ea typeface="KBO 다이아고딕 Bold" pitchFamily="2" charset="-127"/>
              </a:rPr>
              <a:t>고도화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CAE05F-A99E-4528-9D86-11268C372DA0}"/>
              </a:ext>
            </a:extLst>
          </p:cNvPr>
          <p:cNvSpPr txBox="1"/>
          <p:nvPr/>
        </p:nvSpPr>
        <p:spPr>
          <a:xfrm>
            <a:off x="3936276" y="3663392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다이아고딕 Bold" pitchFamily="2" charset="-127"/>
                <a:ea typeface="KBO 다이아고딕 Bold" pitchFamily="2" charset="-127"/>
              </a:rPr>
              <a:t>데이터 추가</a:t>
            </a:r>
            <a:endParaRPr lang="en-US" altLang="ko-KR" dirty="0"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dirty="0">
                <a:latin typeface="KBO 다이아고딕 Bold" pitchFamily="2" charset="-127"/>
                <a:ea typeface="KBO 다이아고딕 Bold" pitchFamily="2" charset="-127"/>
              </a:rPr>
              <a:t>확보 및 정제</a:t>
            </a:r>
            <a:endParaRPr lang="en-US" altLang="ko-KR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6DBF2-11D7-4492-B1D6-A4198C5F7354}"/>
              </a:ext>
            </a:extLst>
          </p:cNvPr>
          <p:cNvSpPr txBox="1"/>
          <p:nvPr/>
        </p:nvSpPr>
        <p:spPr>
          <a:xfrm>
            <a:off x="6792264" y="3663392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다이아고딕 Bold" pitchFamily="2" charset="-127"/>
                <a:ea typeface="KBO 다이아고딕 Bold" pitchFamily="2" charset="-127"/>
              </a:rPr>
              <a:t>더 많은 기기에</a:t>
            </a:r>
            <a:endParaRPr lang="en-US" altLang="ko-KR" dirty="0"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dirty="0">
                <a:latin typeface="KBO 다이아고딕 Bold" pitchFamily="2" charset="-127"/>
                <a:ea typeface="KBO 다이아고딕 Bold" pitchFamily="2" charset="-127"/>
              </a:rPr>
              <a:t>대한 호환성</a:t>
            </a:r>
            <a:endParaRPr lang="en-US" altLang="ko-KR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EC2AF-8F08-4D48-9F5B-79B4F82A07F0}"/>
              </a:ext>
            </a:extLst>
          </p:cNvPr>
          <p:cNvSpPr txBox="1"/>
          <p:nvPr/>
        </p:nvSpPr>
        <p:spPr>
          <a:xfrm>
            <a:off x="9721407" y="3663392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BO 다이아고딕 Bold" pitchFamily="2" charset="-127"/>
                <a:ea typeface="KBO 다이아고딕 Bold" pitchFamily="2" charset="-127"/>
              </a:rPr>
              <a:t>유저 맞춤</a:t>
            </a:r>
            <a:r>
              <a:rPr lang="en-US" altLang="ko-KR" dirty="0"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ko-KR" altLang="en-US" dirty="0">
                <a:latin typeface="KBO 다이아고딕 Bold" pitchFamily="2" charset="-127"/>
                <a:ea typeface="KBO 다이아고딕 Bold" pitchFamily="2" charset="-127"/>
              </a:rPr>
              <a:t>사진</a:t>
            </a:r>
            <a:endParaRPr lang="en-US" altLang="ko-KR" dirty="0">
              <a:latin typeface="KBO 다이아고딕 Bold" pitchFamily="2" charset="-127"/>
              <a:ea typeface="KBO 다이아고딕 Bold" pitchFamily="2" charset="-127"/>
            </a:endParaRPr>
          </a:p>
          <a:p>
            <a:pPr algn="ctr"/>
            <a:r>
              <a:rPr lang="ko-KR" altLang="en-US" dirty="0">
                <a:latin typeface="KBO 다이아고딕 Bold" pitchFamily="2" charset="-127"/>
                <a:ea typeface="KBO 다이아고딕 Bold" pitchFamily="2" charset="-127"/>
              </a:rPr>
              <a:t>화풍 변환 기능</a:t>
            </a:r>
            <a:endParaRPr lang="en-US" altLang="ko-KR" dirty="0">
              <a:latin typeface="KBO 다이아고딕 Bold" pitchFamily="2" charset="-127"/>
              <a:ea typeface="KBO 다이아고딕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7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B30E111-A582-4447-A310-14753A896B2E}"/>
              </a:ext>
            </a:extLst>
          </p:cNvPr>
          <p:cNvSpPr/>
          <p:nvPr/>
        </p:nvSpPr>
        <p:spPr>
          <a:xfrm>
            <a:off x="479883" y="438770"/>
            <a:ext cx="182880" cy="18288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68196-F97B-4657-88A2-BAC218238FD8}"/>
              </a:ext>
            </a:extLst>
          </p:cNvPr>
          <p:cNvSpPr txBox="1"/>
          <p:nvPr/>
        </p:nvSpPr>
        <p:spPr>
          <a:xfrm>
            <a:off x="747823" y="441605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개발 환경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56BA2F-232E-45E1-9E8B-CA9290583F17}"/>
              </a:ext>
            </a:extLst>
          </p:cNvPr>
          <p:cNvCxnSpPr>
            <a:cxnSpLocks/>
          </p:cNvCxnSpPr>
          <p:nvPr/>
        </p:nvCxnSpPr>
        <p:spPr>
          <a:xfrm>
            <a:off x="2194560" y="621650"/>
            <a:ext cx="9997440" cy="0"/>
          </a:xfrm>
          <a:prstGeom prst="line">
            <a:avLst/>
          </a:prstGeom>
          <a:ln>
            <a:solidFill>
              <a:srgbClr val="949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F4EF08-6FF8-4FD0-A2B4-625D30950AEC}"/>
              </a:ext>
            </a:extLst>
          </p:cNvPr>
          <p:cNvSpPr txBox="1"/>
          <p:nvPr/>
        </p:nvSpPr>
        <p:spPr>
          <a:xfrm>
            <a:off x="5496316" y="1081401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KBO 다이아고딕 Bold" pitchFamily="2" charset="-127"/>
                <a:ea typeface="KBO 다이아고딕 Bold" pitchFamily="2" charset="-127"/>
              </a:rPr>
              <a:t>팀소개</a:t>
            </a:r>
            <a:endParaRPr lang="ko-KR" altLang="en-US" sz="2800" dirty="0"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DDBB601-C452-4917-AFAB-B940542AB512}"/>
              </a:ext>
            </a:extLst>
          </p:cNvPr>
          <p:cNvSpPr/>
          <p:nvPr/>
        </p:nvSpPr>
        <p:spPr>
          <a:xfrm>
            <a:off x="2867906" y="2662906"/>
            <a:ext cx="1176924" cy="11769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35AA3B8-A5EB-48AB-9F5A-DC39EDAF1AE8}"/>
              </a:ext>
            </a:extLst>
          </p:cNvPr>
          <p:cNvSpPr/>
          <p:nvPr/>
        </p:nvSpPr>
        <p:spPr>
          <a:xfrm>
            <a:off x="4629309" y="2662906"/>
            <a:ext cx="1176924" cy="11769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65790A-9028-4F44-9B0D-7E5479682B13}"/>
              </a:ext>
            </a:extLst>
          </p:cNvPr>
          <p:cNvSpPr/>
          <p:nvPr/>
        </p:nvSpPr>
        <p:spPr>
          <a:xfrm>
            <a:off x="6390712" y="2662906"/>
            <a:ext cx="1176924" cy="117692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1125E21-676B-495D-BBDF-64643056024C}"/>
              </a:ext>
            </a:extLst>
          </p:cNvPr>
          <p:cNvSpPr/>
          <p:nvPr/>
        </p:nvSpPr>
        <p:spPr>
          <a:xfrm>
            <a:off x="8291015" y="2662906"/>
            <a:ext cx="1176924" cy="117692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D669928-CA59-43B2-82B3-05422DBAE13C}"/>
              </a:ext>
            </a:extLst>
          </p:cNvPr>
          <p:cNvSpPr/>
          <p:nvPr/>
        </p:nvSpPr>
        <p:spPr>
          <a:xfrm>
            <a:off x="10052416" y="2662906"/>
            <a:ext cx="1176924" cy="117692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89CC16-A1D8-4F96-95FA-AB982A703C59}"/>
              </a:ext>
            </a:extLst>
          </p:cNvPr>
          <p:cNvSpPr/>
          <p:nvPr/>
        </p:nvSpPr>
        <p:spPr>
          <a:xfrm>
            <a:off x="967603" y="2662906"/>
            <a:ext cx="1176924" cy="117692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O 다이아고딕 Medium" pitchFamily="2" charset="-127"/>
              <a:ea typeface="KBO 다이아고딕 Medium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21FA54-1DCA-430A-9CD2-3406A62A0BB9}"/>
              </a:ext>
            </a:extLst>
          </p:cNvPr>
          <p:cNvGrpSpPr/>
          <p:nvPr/>
        </p:nvGrpSpPr>
        <p:grpSpPr>
          <a:xfrm>
            <a:off x="967603" y="4095336"/>
            <a:ext cx="1252267" cy="1090692"/>
            <a:chOff x="2932335" y="5473633"/>
            <a:chExt cx="1252267" cy="109069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D0DD3E-4536-4FFF-B1E7-B75C0A5078E1}"/>
                </a:ext>
              </a:extLst>
            </p:cNvPr>
            <p:cNvSpPr txBox="1"/>
            <p:nvPr/>
          </p:nvSpPr>
          <p:spPr>
            <a:xfrm>
              <a:off x="2932335" y="5917994"/>
              <a:ext cx="12522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06963"/>
                  </a:solidFill>
                  <a:latin typeface="KBO 다이아고딕 Medium" pitchFamily="2" charset="-127"/>
                  <a:ea typeface="KBO 다이아고딕 Medium" pitchFamily="2" charset="-127"/>
                </a:rPr>
                <a:t>VR(Unity)</a:t>
              </a:r>
            </a:p>
            <a:p>
              <a:pPr algn="ctr"/>
              <a:r>
                <a:rPr lang="en-US" altLang="ko-KR" b="1">
                  <a:solidFill>
                    <a:srgbClr val="006963"/>
                  </a:solidFill>
                  <a:latin typeface="KBO 다이아고딕 Medium" pitchFamily="2" charset="-127"/>
                  <a:ea typeface="KBO 다이아고딕 Medium" pitchFamily="2" charset="-127"/>
                </a:rPr>
                <a:t>CI / CD</a:t>
              </a:r>
              <a:endParaRPr lang="ko-KR" altLang="en-US" b="1" dirty="0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ACC059-3A2B-4001-AD1F-63382E563201}"/>
                </a:ext>
              </a:extLst>
            </p:cNvPr>
            <p:cNvSpPr txBox="1"/>
            <p:nvPr/>
          </p:nvSpPr>
          <p:spPr>
            <a:xfrm>
              <a:off x="3117482" y="5473633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6963"/>
                  </a:solidFill>
                  <a:latin typeface="KBO 다이아고딕 Medium" pitchFamily="2" charset="-127"/>
                  <a:ea typeface="KBO 다이아고딕 Medium" pitchFamily="2" charset="-127"/>
                </a:rPr>
                <a:t>이동하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746439C-A7B5-44ED-8B1E-AED11313E573}"/>
              </a:ext>
            </a:extLst>
          </p:cNvPr>
          <p:cNvGrpSpPr/>
          <p:nvPr/>
        </p:nvGrpSpPr>
        <p:grpSpPr>
          <a:xfrm>
            <a:off x="2857113" y="4095336"/>
            <a:ext cx="4778549" cy="813693"/>
            <a:chOff x="2942758" y="5473633"/>
            <a:chExt cx="4778549" cy="81369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5C8935-9152-4DA6-B651-8C7C3451AF6C}"/>
                </a:ext>
              </a:extLst>
            </p:cNvPr>
            <p:cNvSpPr txBox="1"/>
            <p:nvPr/>
          </p:nvSpPr>
          <p:spPr>
            <a:xfrm>
              <a:off x="2942758" y="591799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006963"/>
                  </a:solidFill>
                  <a:latin typeface="KBO 다이아고딕 Medium" pitchFamily="2" charset="-127"/>
                  <a:ea typeface="KBO 다이아고딕 Medium" pitchFamily="2" charset="-127"/>
                </a:rPr>
                <a:t>FrontEnd</a:t>
              </a:r>
              <a:endParaRPr lang="ko-KR" altLang="en-US" b="1" dirty="0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7DD884-ED2C-4D12-8A61-7A25B5CFC306}"/>
                </a:ext>
              </a:extLst>
            </p:cNvPr>
            <p:cNvSpPr txBox="1"/>
            <p:nvPr/>
          </p:nvSpPr>
          <p:spPr>
            <a:xfrm>
              <a:off x="3117482" y="5473633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006963"/>
                  </a:solidFill>
                  <a:latin typeface="KBO 다이아고딕 Medium" pitchFamily="2" charset="-127"/>
                  <a:ea typeface="KBO 다이아고딕 Medium" pitchFamily="2" charset="-127"/>
                </a:rPr>
                <a:t>이해솜</a:t>
              </a:r>
              <a:endParaRPr lang="ko-KR" altLang="en-US" sz="2000" dirty="0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3201E4-8B5B-4757-96D6-3A75D3A91230}"/>
                </a:ext>
              </a:extLst>
            </p:cNvPr>
            <p:cNvSpPr txBox="1"/>
            <p:nvPr/>
          </p:nvSpPr>
          <p:spPr>
            <a:xfrm>
              <a:off x="4705401" y="591799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006963"/>
                  </a:solidFill>
                  <a:latin typeface="KBO 다이아고딕 Medium" pitchFamily="2" charset="-127"/>
                  <a:ea typeface="KBO 다이아고딕 Medium" pitchFamily="2" charset="-127"/>
                </a:rPr>
                <a:t>FrontEnd</a:t>
              </a:r>
              <a:endParaRPr lang="ko-KR" altLang="en-US" b="1" dirty="0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52E41F-BC42-4856-920F-7E5F0F491468}"/>
                </a:ext>
              </a:extLst>
            </p:cNvPr>
            <p:cNvSpPr txBox="1"/>
            <p:nvPr/>
          </p:nvSpPr>
          <p:spPr>
            <a:xfrm>
              <a:off x="4880125" y="5473633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006963"/>
                  </a:solidFill>
                  <a:latin typeface="KBO 다이아고딕 Medium" pitchFamily="2" charset="-127"/>
                  <a:ea typeface="KBO 다이아고딕 Medium" pitchFamily="2" charset="-127"/>
                </a:rPr>
                <a:t>이지예</a:t>
              </a:r>
              <a:endParaRPr lang="ko-KR" altLang="en-US" sz="2000" dirty="0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FDFD758-EE5B-4D14-A31A-7A74FBFA7E89}"/>
                </a:ext>
              </a:extLst>
            </p:cNvPr>
            <p:cNvSpPr txBox="1"/>
            <p:nvPr/>
          </p:nvSpPr>
          <p:spPr>
            <a:xfrm>
              <a:off x="6489880" y="591799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006963"/>
                  </a:solidFill>
                  <a:latin typeface="KBO 다이아고딕 Medium" pitchFamily="2" charset="-127"/>
                  <a:ea typeface="KBO 다이아고딕 Medium" pitchFamily="2" charset="-127"/>
                </a:rPr>
                <a:t>FrontEnd</a:t>
              </a:r>
              <a:endParaRPr lang="ko-KR" altLang="en-US" b="1" dirty="0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49C4144-4C8B-4749-BF29-8112E866CFCE}"/>
                </a:ext>
              </a:extLst>
            </p:cNvPr>
            <p:cNvSpPr txBox="1"/>
            <p:nvPr/>
          </p:nvSpPr>
          <p:spPr>
            <a:xfrm>
              <a:off x="6664605" y="5473633"/>
              <a:ext cx="881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6963"/>
                  </a:solidFill>
                  <a:latin typeface="KBO 다이아고딕 Medium" pitchFamily="2" charset="-127"/>
                  <a:ea typeface="KBO 다이아고딕 Medium" pitchFamily="2" charset="-127"/>
                </a:rPr>
                <a:t>이아현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D30AD6F-5EFB-4A8B-89EC-D904ADEA3794}"/>
              </a:ext>
            </a:extLst>
          </p:cNvPr>
          <p:cNvSpPr txBox="1"/>
          <p:nvPr/>
        </p:nvSpPr>
        <p:spPr>
          <a:xfrm>
            <a:off x="8319461" y="453814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rPr>
              <a:t>BackEnd</a:t>
            </a:r>
            <a:endParaRPr lang="ko-KR" altLang="en-US" b="1" dirty="0">
              <a:solidFill>
                <a:srgbClr val="006963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000089-9F85-4E04-A06A-617E0709FB62}"/>
              </a:ext>
            </a:extLst>
          </p:cNvPr>
          <p:cNvSpPr txBox="1"/>
          <p:nvPr/>
        </p:nvSpPr>
        <p:spPr>
          <a:xfrm>
            <a:off x="8470142" y="409378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rPr>
              <a:t>임유정</a:t>
            </a:r>
            <a:endParaRPr lang="ko-KR" altLang="en-US" sz="2000" dirty="0">
              <a:solidFill>
                <a:srgbClr val="006963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EC197D-8302-472E-8597-CF8180C03CFE}"/>
              </a:ext>
            </a:extLst>
          </p:cNvPr>
          <p:cNvSpPr txBox="1"/>
          <p:nvPr/>
        </p:nvSpPr>
        <p:spPr>
          <a:xfrm>
            <a:off x="10032495" y="453814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rPr>
              <a:t>BackEnd</a:t>
            </a:r>
            <a:endParaRPr lang="ko-KR" altLang="en-US" b="1" dirty="0">
              <a:solidFill>
                <a:srgbClr val="006963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E19037-7B7D-4691-9DF4-4A17BE2CFF69}"/>
              </a:ext>
            </a:extLst>
          </p:cNvPr>
          <p:cNvSpPr txBox="1"/>
          <p:nvPr/>
        </p:nvSpPr>
        <p:spPr>
          <a:xfrm>
            <a:off x="10183176" y="409378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006963"/>
                </a:solidFill>
                <a:latin typeface="KBO 다이아고딕 Medium" pitchFamily="2" charset="-127"/>
                <a:ea typeface="KBO 다이아고딕 Medium" pitchFamily="2" charset="-127"/>
              </a:rPr>
              <a:t>조재완</a:t>
            </a:r>
            <a:endParaRPr lang="ko-KR" altLang="en-US" sz="2000" dirty="0">
              <a:solidFill>
                <a:srgbClr val="006963"/>
              </a:solidFill>
              <a:latin typeface="KBO 다이아고딕 Medium" pitchFamily="2" charset="-127"/>
              <a:ea typeface="KBO 다이아고딕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19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55162" y="-277678"/>
            <a:ext cx="19024011" cy="106549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66604" y="698378"/>
            <a:ext cx="4657270" cy="5307430"/>
            <a:chOff x="5649905" y="1047567"/>
            <a:chExt cx="6985905" cy="7961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980000">
              <a:off x="2612932" y="-2477026"/>
              <a:ext cx="13971810" cy="159222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980000">
              <a:off x="5649905" y="1047567"/>
              <a:ext cx="6985905" cy="79611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7671" y="1431296"/>
            <a:ext cx="4674177" cy="38190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6675" y="-661976"/>
            <a:ext cx="9225255" cy="103344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ADF9BD8-9F24-4358-A1C5-47737B0CD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27" y="-29427"/>
            <a:ext cx="12296631" cy="69168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DD48AA3-8782-4518-A796-BF2BD06A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14" y="2875464"/>
            <a:ext cx="3672050" cy="28791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D92F4D8-6EF3-41A8-A549-03766E0A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992" y="2917750"/>
            <a:ext cx="3369078" cy="28036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D1288A-1AA8-40F7-8FB2-576341E2D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83" y="2917750"/>
            <a:ext cx="3272262" cy="26981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2E970C2-DE39-45C8-94F3-40921DD80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781" y="3106725"/>
            <a:ext cx="3339407" cy="2455999"/>
          </a:xfrm>
          <a:prstGeom prst="rect">
            <a:avLst/>
          </a:prstGeom>
        </p:spPr>
      </p:pic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E9551DB-7072-4A43-987A-B28D0DFFEE56}"/>
              </a:ext>
            </a:extLst>
          </p:cNvPr>
          <p:cNvSpPr/>
          <p:nvPr/>
        </p:nvSpPr>
        <p:spPr>
          <a:xfrm>
            <a:off x="10030038" y="-642938"/>
            <a:ext cx="13680831" cy="8143876"/>
          </a:xfrm>
          <a:prstGeom prst="parallelogram">
            <a:avLst>
              <a:gd name="adj" fmla="val 49759"/>
            </a:avLst>
          </a:prstGeom>
          <a:solidFill>
            <a:srgbClr val="48C0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54D62E20-E5E6-42D0-BDD5-6D812C70A53F}"/>
              </a:ext>
            </a:extLst>
          </p:cNvPr>
          <p:cNvSpPr/>
          <p:nvPr/>
        </p:nvSpPr>
        <p:spPr>
          <a:xfrm>
            <a:off x="10238051" y="5064369"/>
            <a:ext cx="3786553" cy="2436569"/>
          </a:xfrm>
          <a:prstGeom prst="parallelogram">
            <a:avLst>
              <a:gd name="adj" fmla="val 49759"/>
            </a:avLst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07857C-4296-4ADA-8CF7-4440C0C8D85D}"/>
              </a:ext>
            </a:extLst>
          </p:cNvPr>
          <p:cNvSpPr/>
          <p:nvPr/>
        </p:nvSpPr>
        <p:spPr>
          <a:xfrm>
            <a:off x="-887733" y="2374033"/>
            <a:ext cx="11084170" cy="4804630"/>
          </a:xfrm>
          <a:prstGeom prst="parallelogram">
            <a:avLst>
              <a:gd name="adj" fmla="val 49759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15ED67F5-9C47-43E1-8DEE-89242EA6DE57}"/>
              </a:ext>
            </a:extLst>
          </p:cNvPr>
          <p:cNvSpPr/>
          <p:nvPr/>
        </p:nvSpPr>
        <p:spPr>
          <a:xfrm>
            <a:off x="1593298" y="-730752"/>
            <a:ext cx="10122878" cy="2943407"/>
          </a:xfrm>
          <a:prstGeom prst="parallelogram">
            <a:avLst>
              <a:gd name="adj" fmla="val 49759"/>
            </a:avLst>
          </a:prstGeom>
          <a:gradFill>
            <a:gsLst>
              <a:gs pos="0">
                <a:srgbClr val="949AB4"/>
              </a:gs>
              <a:gs pos="100000">
                <a:srgbClr val="FCEDE0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E3B1C8-6A2D-4EFC-B2F2-A0299AED0F36}"/>
              </a:ext>
            </a:extLst>
          </p:cNvPr>
          <p:cNvSpPr/>
          <p:nvPr/>
        </p:nvSpPr>
        <p:spPr>
          <a:xfrm>
            <a:off x="6619567" y="3992888"/>
            <a:ext cx="2047020" cy="1679604"/>
          </a:xfrm>
          <a:prstGeom prst="rect">
            <a:avLst/>
          </a:prstGeom>
          <a:blipFill dpi="0" rotWithShape="1">
            <a:blip r:embed="rId8">
              <a:alphaModFix amt="40000"/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15FBF85-E114-4711-98CD-16EEBCC49B2A}"/>
              </a:ext>
            </a:extLst>
          </p:cNvPr>
          <p:cNvSpPr/>
          <p:nvPr/>
        </p:nvSpPr>
        <p:spPr>
          <a:xfrm>
            <a:off x="-4364798" y="-965213"/>
            <a:ext cx="13680831" cy="8143876"/>
          </a:xfrm>
          <a:prstGeom prst="parallelogram">
            <a:avLst>
              <a:gd name="adj" fmla="val 49759"/>
            </a:avLst>
          </a:prstGeom>
          <a:solidFill>
            <a:srgbClr val="4341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033BF52F-991B-4A02-98F8-29D21D6B1096}"/>
              </a:ext>
            </a:extLst>
          </p:cNvPr>
          <p:cNvSpPr/>
          <p:nvPr/>
        </p:nvSpPr>
        <p:spPr>
          <a:xfrm flipH="1">
            <a:off x="2540814" y="6579228"/>
            <a:ext cx="2683307" cy="2626470"/>
          </a:xfrm>
          <a:prstGeom prst="parallelogram">
            <a:avLst>
              <a:gd name="adj" fmla="val 38098"/>
            </a:avLst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3E813AF2-39E9-4908-B845-BBF8B58A6989}"/>
              </a:ext>
            </a:extLst>
          </p:cNvPr>
          <p:cNvSpPr/>
          <p:nvPr/>
        </p:nvSpPr>
        <p:spPr>
          <a:xfrm flipH="1">
            <a:off x="-656725" y="-1655691"/>
            <a:ext cx="2683307" cy="2626470"/>
          </a:xfrm>
          <a:prstGeom prst="parallelogram">
            <a:avLst>
              <a:gd name="adj" fmla="val 38098"/>
            </a:avLst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CB9736-1005-4ABD-B825-7707E7D8C894}"/>
              </a:ext>
            </a:extLst>
          </p:cNvPr>
          <p:cNvGrpSpPr/>
          <p:nvPr/>
        </p:nvGrpSpPr>
        <p:grpSpPr>
          <a:xfrm>
            <a:off x="1085082" y="2709810"/>
            <a:ext cx="3665973" cy="769441"/>
            <a:chOff x="1013982" y="2405829"/>
            <a:chExt cx="3665973" cy="7694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3AA4DA-6147-4485-90C5-3324FA15DE92}"/>
                </a:ext>
              </a:extLst>
            </p:cNvPr>
            <p:cNvSpPr txBox="1"/>
            <p:nvPr/>
          </p:nvSpPr>
          <p:spPr>
            <a:xfrm>
              <a:off x="1013982" y="2575852"/>
              <a:ext cx="19607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alpha val="7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Bold" pitchFamily="2" charset="-127"/>
                  <a:ea typeface="KBO 다이아고딕 Bold" pitchFamily="2" charset="-127"/>
                </a:rPr>
                <a:t>나만의 맞춤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B20597-9208-4974-B87E-92E624FCC2B6}"/>
                </a:ext>
              </a:extLst>
            </p:cNvPr>
            <p:cNvSpPr txBox="1"/>
            <p:nvPr/>
          </p:nvSpPr>
          <p:spPr>
            <a:xfrm>
              <a:off x="2903507" y="2405829"/>
              <a:ext cx="17764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chemeClr val="bg1">
                      <a:alpha val="7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Bold" pitchFamily="2" charset="-127"/>
                  <a:ea typeface="KBO 다이아고딕 Bold" pitchFamily="2" charset="-127"/>
                </a:rPr>
                <a:t>미술관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DADBEE-AB87-4E6F-A6DE-C478D76FD5B7}"/>
              </a:ext>
            </a:extLst>
          </p:cNvPr>
          <p:cNvGrpSpPr/>
          <p:nvPr/>
        </p:nvGrpSpPr>
        <p:grpSpPr>
          <a:xfrm>
            <a:off x="1085082" y="2254462"/>
            <a:ext cx="5510235" cy="538727"/>
            <a:chOff x="968560" y="1733768"/>
            <a:chExt cx="5510235" cy="5387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6D8EE1-E4FC-4BC1-B23D-A545B6F241EC}"/>
                </a:ext>
              </a:extLst>
            </p:cNvPr>
            <p:cNvSpPr txBox="1"/>
            <p:nvPr/>
          </p:nvSpPr>
          <p:spPr>
            <a:xfrm>
              <a:off x="2915987" y="1810830"/>
              <a:ext cx="4507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alpha val="7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42AF29-6149-4F1C-9F9E-59165CBF8B11}"/>
                </a:ext>
              </a:extLst>
            </p:cNvPr>
            <p:cNvSpPr txBox="1"/>
            <p:nvPr/>
          </p:nvSpPr>
          <p:spPr>
            <a:xfrm>
              <a:off x="968560" y="1733768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>
                      <a:alpha val="7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빅데이터 추천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282BE6-19AA-48E3-8F82-AB53E164A675}"/>
                </a:ext>
              </a:extLst>
            </p:cNvPr>
            <p:cNvSpPr txBox="1"/>
            <p:nvPr/>
          </p:nvSpPr>
          <p:spPr>
            <a:xfrm>
              <a:off x="3339360" y="1733768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alpha val="7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VR</a:t>
              </a:r>
              <a:r>
                <a:rPr lang="ko-KR" altLang="en-US" sz="2800" b="1" dirty="0">
                  <a:solidFill>
                    <a:schemeClr val="bg1">
                      <a:alpha val="7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 메타버스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44CC3C-4713-4874-909E-BDBF037BC611}"/>
                </a:ext>
              </a:extLst>
            </p:cNvPr>
            <p:cNvSpPr txBox="1"/>
            <p:nvPr/>
          </p:nvSpPr>
          <p:spPr>
            <a:xfrm>
              <a:off x="5164011" y="1791658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alpha val="7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로 만나는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4B4466-40F4-4BA9-AD2A-2FBA3D4EBF1B}"/>
              </a:ext>
            </a:extLst>
          </p:cNvPr>
          <p:cNvCxnSpPr>
            <a:cxnSpLocks/>
          </p:cNvCxnSpPr>
          <p:nvPr/>
        </p:nvCxnSpPr>
        <p:spPr>
          <a:xfrm>
            <a:off x="750876" y="2217473"/>
            <a:ext cx="10252" cy="1267591"/>
          </a:xfrm>
          <a:prstGeom prst="line">
            <a:avLst/>
          </a:prstGeom>
          <a:ln w="50800">
            <a:solidFill>
              <a:schemeClr val="bg1">
                <a:alpha val="7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99057EE-04BB-4B0E-8656-CD3469525F8D}"/>
              </a:ext>
            </a:extLst>
          </p:cNvPr>
          <p:cNvSpPr txBox="1"/>
          <p:nvPr/>
        </p:nvSpPr>
        <p:spPr>
          <a:xfrm>
            <a:off x="2269529" y="4765187"/>
            <a:ext cx="2103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D203</a:t>
            </a:r>
            <a:r>
              <a:rPr lang="ko-KR" altLang="en-US" sz="2000" dirty="0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조 </a:t>
            </a:r>
            <a:r>
              <a:rPr lang="en-US" altLang="ko-KR" sz="2000" dirty="0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Docent</a:t>
            </a:r>
            <a:endParaRPr lang="ko-KR" altLang="en-US" sz="2000" dirty="0">
              <a:solidFill>
                <a:schemeClr val="bg1">
                  <a:alpha val="7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E86F8E-501E-4608-B21C-89EFDB6713B1}"/>
              </a:ext>
            </a:extLst>
          </p:cNvPr>
          <p:cNvSpPr txBox="1"/>
          <p:nvPr/>
        </p:nvSpPr>
        <p:spPr>
          <a:xfrm>
            <a:off x="1048355" y="5130686"/>
            <a:ext cx="465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이동하 이아현 </a:t>
            </a:r>
            <a:r>
              <a:rPr lang="ko-KR" altLang="en-US" sz="2000" dirty="0" err="1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이지예</a:t>
            </a:r>
            <a:r>
              <a:rPr lang="ko-KR" altLang="en-US" sz="2000" dirty="0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이해솜</a:t>
            </a:r>
            <a:r>
              <a:rPr lang="ko-KR" altLang="en-US" sz="2000" dirty="0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임유정</a:t>
            </a:r>
            <a:r>
              <a:rPr lang="ko-KR" altLang="en-US" sz="2000" dirty="0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alpha val="7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조재완</a:t>
            </a:r>
            <a:endParaRPr lang="ko-KR" altLang="en-US" sz="2000" dirty="0">
              <a:solidFill>
                <a:schemeClr val="bg1">
                  <a:alpha val="7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1E782C-70B8-453A-AADF-F5CA51C74C73}"/>
              </a:ext>
            </a:extLst>
          </p:cNvPr>
          <p:cNvSpPr/>
          <p:nvPr/>
        </p:nvSpPr>
        <p:spPr>
          <a:xfrm>
            <a:off x="-4190242" y="-32024"/>
            <a:ext cx="3379387" cy="72106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00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ADF9BD8-9F24-4358-A1C5-47737B0CD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27" y="-29427"/>
            <a:ext cx="12296631" cy="69168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DD48AA3-8782-4518-A796-BF2BD06A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14" y="14165757"/>
            <a:ext cx="3672050" cy="28791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D92F4D8-6EF3-41A8-A549-03766E0A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992" y="7076893"/>
            <a:ext cx="3369078" cy="28036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0D1288A-1AA8-40F7-8FB2-576341E2D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83" y="21739150"/>
            <a:ext cx="3272262" cy="26981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2E970C2-DE39-45C8-94F3-40921DD80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781" y="30081525"/>
            <a:ext cx="3339407" cy="2455999"/>
          </a:xfrm>
          <a:prstGeom prst="rect">
            <a:avLst/>
          </a:prstGeom>
        </p:spPr>
      </p:pic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8E9551DB-7072-4A43-987A-B28D0DFFEE56}"/>
              </a:ext>
            </a:extLst>
          </p:cNvPr>
          <p:cNvSpPr/>
          <p:nvPr/>
        </p:nvSpPr>
        <p:spPr>
          <a:xfrm>
            <a:off x="20549271" y="-642938"/>
            <a:ext cx="13680831" cy="8143876"/>
          </a:xfrm>
          <a:prstGeom prst="parallelogram">
            <a:avLst>
              <a:gd name="adj" fmla="val 49759"/>
            </a:avLst>
          </a:prstGeom>
          <a:solidFill>
            <a:srgbClr val="48C0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54D62E20-E5E6-42D0-BDD5-6D812C70A53F}"/>
              </a:ext>
            </a:extLst>
          </p:cNvPr>
          <p:cNvSpPr/>
          <p:nvPr/>
        </p:nvSpPr>
        <p:spPr>
          <a:xfrm>
            <a:off x="37767394" y="5064369"/>
            <a:ext cx="3786553" cy="2436569"/>
          </a:xfrm>
          <a:prstGeom prst="parallelogram">
            <a:avLst>
              <a:gd name="adj" fmla="val 49759"/>
            </a:avLst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3507857C-4296-4ADA-8CF7-4440C0C8D85D}"/>
              </a:ext>
            </a:extLst>
          </p:cNvPr>
          <p:cNvSpPr/>
          <p:nvPr/>
        </p:nvSpPr>
        <p:spPr>
          <a:xfrm>
            <a:off x="-16591925" y="2374033"/>
            <a:ext cx="11084170" cy="4804630"/>
          </a:xfrm>
          <a:prstGeom prst="parallelogram">
            <a:avLst>
              <a:gd name="adj" fmla="val 49759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15ED67F5-9C47-43E1-8DEE-89242EA6DE57}"/>
              </a:ext>
            </a:extLst>
          </p:cNvPr>
          <p:cNvSpPr/>
          <p:nvPr/>
        </p:nvSpPr>
        <p:spPr>
          <a:xfrm>
            <a:off x="-14184139" y="-730752"/>
            <a:ext cx="10122878" cy="2943407"/>
          </a:xfrm>
          <a:prstGeom prst="parallelogram">
            <a:avLst>
              <a:gd name="adj" fmla="val 49759"/>
            </a:avLst>
          </a:prstGeom>
          <a:gradFill>
            <a:gsLst>
              <a:gs pos="0">
                <a:srgbClr val="949AB4"/>
              </a:gs>
              <a:gs pos="100000">
                <a:srgbClr val="FCEDE0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E3B1C8-6A2D-4EFC-B2F2-A0299AED0F36}"/>
              </a:ext>
            </a:extLst>
          </p:cNvPr>
          <p:cNvSpPr/>
          <p:nvPr/>
        </p:nvSpPr>
        <p:spPr>
          <a:xfrm>
            <a:off x="8294026" y="5073621"/>
            <a:ext cx="3508964" cy="2879146"/>
          </a:xfrm>
          <a:prstGeom prst="rect">
            <a:avLst/>
          </a:prstGeom>
          <a:blipFill dpi="0" rotWithShape="1">
            <a:blip r:embed="rId8">
              <a:alphaModFix amt="40000"/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15FBF85-E114-4711-98CD-16EEBCC49B2A}"/>
              </a:ext>
            </a:extLst>
          </p:cNvPr>
          <p:cNvSpPr/>
          <p:nvPr/>
        </p:nvSpPr>
        <p:spPr>
          <a:xfrm>
            <a:off x="-31038497" y="-965213"/>
            <a:ext cx="13680831" cy="8143876"/>
          </a:xfrm>
          <a:prstGeom prst="parallelogram">
            <a:avLst>
              <a:gd name="adj" fmla="val 49759"/>
            </a:avLst>
          </a:prstGeom>
          <a:solidFill>
            <a:srgbClr val="4341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033BF52F-991B-4A02-98F8-29D21D6B1096}"/>
              </a:ext>
            </a:extLst>
          </p:cNvPr>
          <p:cNvSpPr/>
          <p:nvPr/>
        </p:nvSpPr>
        <p:spPr>
          <a:xfrm flipH="1">
            <a:off x="-33958986" y="6579228"/>
            <a:ext cx="2683307" cy="2626470"/>
          </a:xfrm>
          <a:prstGeom prst="parallelogram">
            <a:avLst>
              <a:gd name="adj" fmla="val 38098"/>
            </a:avLst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3E813AF2-39E9-4908-B845-BBF8B58A6989}"/>
              </a:ext>
            </a:extLst>
          </p:cNvPr>
          <p:cNvSpPr/>
          <p:nvPr/>
        </p:nvSpPr>
        <p:spPr>
          <a:xfrm flipH="1">
            <a:off x="-37156525" y="-1655691"/>
            <a:ext cx="2683307" cy="2626470"/>
          </a:xfrm>
          <a:prstGeom prst="parallelogram">
            <a:avLst>
              <a:gd name="adj" fmla="val 38098"/>
            </a:avLst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CB9736-1005-4ABD-B825-7707E7D8C894}"/>
              </a:ext>
            </a:extLst>
          </p:cNvPr>
          <p:cNvGrpSpPr/>
          <p:nvPr/>
        </p:nvGrpSpPr>
        <p:grpSpPr>
          <a:xfrm>
            <a:off x="-5692471" y="2709810"/>
            <a:ext cx="3665973" cy="769441"/>
            <a:chOff x="1013982" y="2405829"/>
            <a:chExt cx="3665973" cy="7694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3AA4DA-6147-4485-90C5-3324FA15DE92}"/>
                </a:ext>
              </a:extLst>
            </p:cNvPr>
            <p:cNvSpPr txBox="1"/>
            <p:nvPr/>
          </p:nvSpPr>
          <p:spPr>
            <a:xfrm>
              <a:off x="1013982" y="2575852"/>
              <a:ext cx="19607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alpha val="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Bold" pitchFamily="2" charset="-127"/>
                  <a:ea typeface="KBO 다이아고딕 Bold" pitchFamily="2" charset="-127"/>
                </a:rPr>
                <a:t>나만의 맞춤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B20597-9208-4974-B87E-92E624FCC2B6}"/>
                </a:ext>
              </a:extLst>
            </p:cNvPr>
            <p:cNvSpPr txBox="1"/>
            <p:nvPr/>
          </p:nvSpPr>
          <p:spPr>
            <a:xfrm>
              <a:off x="2903507" y="2405829"/>
              <a:ext cx="177644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chemeClr val="bg1">
                      <a:alpha val="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Bold" pitchFamily="2" charset="-127"/>
                  <a:ea typeface="KBO 다이아고딕 Bold" pitchFamily="2" charset="-127"/>
                </a:rPr>
                <a:t>미술관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DADBEE-AB87-4E6F-A6DE-C478D76FD5B7}"/>
              </a:ext>
            </a:extLst>
          </p:cNvPr>
          <p:cNvGrpSpPr/>
          <p:nvPr/>
        </p:nvGrpSpPr>
        <p:grpSpPr>
          <a:xfrm>
            <a:off x="-5692471" y="2254462"/>
            <a:ext cx="5510235" cy="538727"/>
            <a:chOff x="968560" y="1733768"/>
            <a:chExt cx="5510235" cy="5387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6D8EE1-E4FC-4BC1-B23D-A545B6F241EC}"/>
                </a:ext>
              </a:extLst>
            </p:cNvPr>
            <p:cNvSpPr txBox="1"/>
            <p:nvPr/>
          </p:nvSpPr>
          <p:spPr>
            <a:xfrm>
              <a:off x="2915987" y="1810830"/>
              <a:ext cx="4507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alpha val="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과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42AF29-6149-4F1C-9F9E-59165CBF8B11}"/>
                </a:ext>
              </a:extLst>
            </p:cNvPr>
            <p:cNvSpPr txBox="1"/>
            <p:nvPr/>
          </p:nvSpPr>
          <p:spPr>
            <a:xfrm>
              <a:off x="968560" y="1733768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>
                      <a:alpha val="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빅데이터 추천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282BE6-19AA-48E3-8F82-AB53E164A675}"/>
                </a:ext>
              </a:extLst>
            </p:cNvPr>
            <p:cNvSpPr txBox="1"/>
            <p:nvPr/>
          </p:nvSpPr>
          <p:spPr>
            <a:xfrm>
              <a:off x="3339360" y="1733768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>
                      <a:alpha val="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VR</a:t>
              </a:r>
              <a:r>
                <a:rPr lang="ko-KR" altLang="en-US" sz="2800" b="1" dirty="0">
                  <a:solidFill>
                    <a:schemeClr val="bg1">
                      <a:alpha val="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 메타버스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44CC3C-4713-4874-909E-BDBF037BC611}"/>
                </a:ext>
              </a:extLst>
            </p:cNvPr>
            <p:cNvSpPr txBox="1"/>
            <p:nvPr/>
          </p:nvSpPr>
          <p:spPr>
            <a:xfrm>
              <a:off x="5164011" y="1791658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alpha val="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BO 다이아고딕 Light" pitchFamily="2" charset="-127"/>
                  <a:ea typeface="KBO 다이아고딕 Light" pitchFamily="2" charset="-127"/>
                </a:rPr>
                <a:t>로 만나는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4B4466-40F4-4BA9-AD2A-2FBA3D4EBF1B}"/>
              </a:ext>
            </a:extLst>
          </p:cNvPr>
          <p:cNvCxnSpPr>
            <a:cxnSpLocks/>
          </p:cNvCxnSpPr>
          <p:nvPr/>
        </p:nvCxnSpPr>
        <p:spPr>
          <a:xfrm>
            <a:off x="-6026677" y="2217473"/>
            <a:ext cx="10252" cy="1267591"/>
          </a:xfrm>
          <a:prstGeom prst="line">
            <a:avLst/>
          </a:prstGeom>
          <a:ln w="50800">
            <a:solidFill>
              <a:schemeClr val="bg1">
                <a:alpha val="7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99057EE-04BB-4B0E-8656-CD3469525F8D}"/>
              </a:ext>
            </a:extLst>
          </p:cNvPr>
          <p:cNvSpPr txBox="1"/>
          <p:nvPr/>
        </p:nvSpPr>
        <p:spPr>
          <a:xfrm>
            <a:off x="-4508024" y="4765187"/>
            <a:ext cx="2103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D203</a:t>
            </a:r>
            <a:r>
              <a:rPr lang="ko-KR" altLang="en-US" sz="2000" dirty="0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조 </a:t>
            </a:r>
            <a:r>
              <a:rPr lang="en-US" altLang="ko-KR" sz="2000" dirty="0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Docent</a:t>
            </a:r>
            <a:endParaRPr lang="ko-KR" altLang="en-US" sz="2000" dirty="0">
              <a:solidFill>
                <a:schemeClr val="bg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E86F8E-501E-4608-B21C-89EFDB6713B1}"/>
              </a:ext>
            </a:extLst>
          </p:cNvPr>
          <p:cNvSpPr txBox="1"/>
          <p:nvPr/>
        </p:nvSpPr>
        <p:spPr>
          <a:xfrm>
            <a:off x="-5729198" y="5130686"/>
            <a:ext cx="465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이동하 이아현 </a:t>
            </a:r>
            <a:r>
              <a:rPr lang="ko-KR" altLang="en-US" sz="2000" dirty="0" err="1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이지예</a:t>
            </a:r>
            <a:r>
              <a:rPr lang="ko-KR" altLang="en-US" sz="2000" dirty="0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이해솜</a:t>
            </a:r>
            <a:r>
              <a:rPr lang="ko-KR" altLang="en-US" sz="2000" dirty="0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임유정</a:t>
            </a:r>
            <a:r>
              <a:rPr lang="ko-KR" altLang="en-US" sz="2000" dirty="0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 </a:t>
            </a:r>
            <a:r>
              <a:rPr lang="ko-KR" altLang="en-US" sz="2000" dirty="0" err="1">
                <a:solidFill>
                  <a:schemeClr val="bg1">
                    <a:alpha val="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BO 다이아고딕 Medium" pitchFamily="2" charset="-127"/>
                <a:ea typeface="KBO 다이아고딕 Medium" pitchFamily="2" charset="-127"/>
              </a:rPr>
              <a:t>조재완</a:t>
            </a:r>
            <a:endParaRPr lang="ko-KR" altLang="en-US" sz="2000" dirty="0">
              <a:solidFill>
                <a:schemeClr val="bg1">
                  <a:alpha val="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BO 다이아고딕 Medium" pitchFamily="2" charset="-127"/>
              <a:ea typeface="KBO 다이아고딕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CEF151-0C7F-4D53-84BB-775D16B050A1}"/>
              </a:ext>
            </a:extLst>
          </p:cNvPr>
          <p:cNvSpPr/>
          <p:nvPr/>
        </p:nvSpPr>
        <p:spPr>
          <a:xfrm>
            <a:off x="-321689" y="-32024"/>
            <a:ext cx="3820124" cy="721068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0CF1E4-4755-48AB-AC5E-D19CF6159643}"/>
              </a:ext>
            </a:extLst>
          </p:cNvPr>
          <p:cNvGrpSpPr/>
          <p:nvPr/>
        </p:nvGrpSpPr>
        <p:grpSpPr>
          <a:xfrm>
            <a:off x="1033761" y="2023513"/>
            <a:ext cx="1273310" cy="583365"/>
            <a:chOff x="759349" y="1901593"/>
            <a:chExt cx="1273310" cy="5833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672E64-E102-42E7-9813-8E33EB8FFBE8}"/>
                </a:ext>
              </a:extLst>
            </p:cNvPr>
            <p:cNvSpPr txBox="1"/>
            <p:nvPr/>
          </p:nvSpPr>
          <p:spPr>
            <a:xfrm>
              <a:off x="788306" y="1973923"/>
              <a:ext cx="12153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>
                      <a:alpha val="8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INDEX</a:t>
              </a:r>
              <a:endParaRPr lang="ko-KR" altLang="en-US" sz="24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E557688-3FBC-453A-925A-A929DE462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349" y="2484958"/>
              <a:ext cx="1273310" cy="0"/>
            </a:xfrm>
            <a:prstGeom prst="line">
              <a:avLst/>
            </a:prstGeom>
            <a:ln w="63500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1ED6359-A12C-4001-A357-7FD649CB11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349" y="1901593"/>
              <a:ext cx="1273310" cy="0"/>
            </a:xfrm>
            <a:prstGeom prst="line">
              <a:avLst/>
            </a:prstGeom>
            <a:ln w="63500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5808BBF-DCCE-4E02-A47C-DC570B6A4483}"/>
              </a:ext>
            </a:extLst>
          </p:cNvPr>
          <p:cNvSpPr txBox="1"/>
          <p:nvPr/>
        </p:nvSpPr>
        <p:spPr>
          <a:xfrm>
            <a:off x="4739550" y="636434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1">
                    <a:alpha val="7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01</a:t>
            </a:r>
            <a:endParaRPr lang="ko-KR" altLang="en-US" sz="6600" dirty="0">
              <a:solidFill>
                <a:schemeClr val="accent1">
                  <a:alpha val="7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297494-E81C-41B2-BB8F-7D7ECBD152DC}"/>
              </a:ext>
            </a:extLst>
          </p:cNvPr>
          <p:cNvSpPr txBox="1"/>
          <p:nvPr/>
        </p:nvSpPr>
        <p:spPr>
          <a:xfrm>
            <a:off x="5345563" y="1206356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UCC</a:t>
            </a:r>
            <a:r>
              <a:rPr lang="ko-KR" altLang="en-US" sz="2000">
                <a:solidFill>
                  <a:schemeClr val="tx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감상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9EE5B7-DE4D-48E0-9FD3-370730A23D6A}"/>
              </a:ext>
            </a:extLst>
          </p:cNvPr>
          <p:cNvSpPr txBox="1"/>
          <p:nvPr/>
        </p:nvSpPr>
        <p:spPr>
          <a:xfrm>
            <a:off x="4745962" y="2713555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1">
                    <a:lumMod val="60000"/>
                    <a:lumOff val="40000"/>
                    <a:alpha val="7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02</a:t>
            </a:r>
            <a:endParaRPr lang="ko-KR" altLang="en-US" sz="6600" dirty="0">
              <a:solidFill>
                <a:schemeClr val="accent1">
                  <a:lumMod val="60000"/>
                  <a:lumOff val="40000"/>
                  <a:alpha val="7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21DF38-D41A-4953-86B7-BC92C3FCEE16}"/>
              </a:ext>
            </a:extLst>
          </p:cNvPr>
          <p:cNvSpPr txBox="1"/>
          <p:nvPr/>
        </p:nvSpPr>
        <p:spPr>
          <a:xfrm>
            <a:off x="5351975" y="3283477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서비스 개요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2B5396-E3F8-4B0C-866B-3733B2CE60DE}"/>
              </a:ext>
            </a:extLst>
          </p:cNvPr>
          <p:cNvSpPr txBox="1"/>
          <p:nvPr/>
        </p:nvSpPr>
        <p:spPr>
          <a:xfrm>
            <a:off x="4745962" y="4656572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1">
                    <a:lumMod val="40000"/>
                    <a:lumOff val="60000"/>
                    <a:alpha val="7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03</a:t>
            </a:r>
            <a:endParaRPr lang="ko-KR" altLang="en-US" sz="6600" dirty="0">
              <a:solidFill>
                <a:schemeClr val="accent1">
                  <a:lumMod val="40000"/>
                  <a:lumOff val="60000"/>
                  <a:alpha val="7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28DE9B-4E7C-42E2-AA19-7C1632337D69}"/>
              </a:ext>
            </a:extLst>
          </p:cNvPr>
          <p:cNvSpPr txBox="1"/>
          <p:nvPr/>
        </p:nvSpPr>
        <p:spPr>
          <a:xfrm>
            <a:off x="5351975" y="5226494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주요 기능 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F852C-FA6C-463B-8374-29E2E3065865}"/>
              </a:ext>
            </a:extLst>
          </p:cNvPr>
          <p:cNvSpPr txBox="1"/>
          <p:nvPr/>
        </p:nvSpPr>
        <p:spPr>
          <a:xfrm>
            <a:off x="8083872" y="1549532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1">
                    <a:alpha val="7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04</a:t>
            </a:r>
            <a:endParaRPr lang="ko-KR" altLang="en-US" sz="6600" dirty="0">
              <a:solidFill>
                <a:schemeClr val="accent1">
                  <a:alpha val="7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BB9839-CF21-4408-ABB8-30F874A45DAC}"/>
              </a:ext>
            </a:extLst>
          </p:cNvPr>
          <p:cNvSpPr txBox="1"/>
          <p:nvPr/>
        </p:nvSpPr>
        <p:spPr>
          <a:xfrm>
            <a:off x="8689885" y="2119454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서비스 시연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C343CC-682A-45D1-9F74-04B278F407B3}"/>
              </a:ext>
            </a:extLst>
          </p:cNvPr>
          <p:cNvSpPr txBox="1"/>
          <p:nvPr/>
        </p:nvSpPr>
        <p:spPr>
          <a:xfrm>
            <a:off x="8083872" y="3626653"/>
            <a:ext cx="1386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accent1">
                    <a:lumMod val="60000"/>
                    <a:lumOff val="40000"/>
                    <a:alpha val="7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05</a:t>
            </a:r>
            <a:endParaRPr lang="ko-KR" altLang="en-US" sz="6600" dirty="0">
              <a:solidFill>
                <a:schemeClr val="accent1">
                  <a:lumMod val="60000"/>
                  <a:lumOff val="40000"/>
                  <a:alpha val="70000"/>
                </a:schemeClr>
              </a:solidFill>
              <a:latin typeface="KBO 다이아고딕 Bold" pitchFamily="2" charset="-127"/>
              <a:ea typeface="KBO 다이아고딕 Bold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2C57F2-18F2-4959-AC21-D909BF4CA7E3}"/>
              </a:ext>
            </a:extLst>
          </p:cNvPr>
          <p:cNvSpPr txBox="1"/>
          <p:nvPr/>
        </p:nvSpPr>
        <p:spPr>
          <a:xfrm>
            <a:off x="8689885" y="4196575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개발환경 및 회고</a:t>
            </a:r>
          </a:p>
        </p:txBody>
      </p:sp>
    </p:spTree>
    <p:extLst>
      <p:ext uri="{BB962C8B-B14F-4D97-AF65-F5344CB8AC3E}">
        <p14:creationId xmlns:p14="http://schemas.microsoft.com/office/powerpoint/2010/main" val="344134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7E04FDD1-F819-4F0C-B719-2BECE2E8111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99A187F2-9C06-4DD8-989A-47416ABC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A84ABE-9B57-443B-81C5-6C96DDC92D2F}"/>
              </a:ext>
            </a:extLst>
          </p:cNvPr>
          <p:cNvSpPr txBox="1"/>
          <p:nvPr/>
        </p:nvSpPr>
        <p:spPr>
          <a:xfrm>
            <a:off x="5071520" y="3044279"/>
            <a:ext cx="2048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UCC </a:t>
            </a:r>
            <a:r>
              <a:rPr lang="ko-KR" altLang="en-US" sz="32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감상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70014E1-C69B-46DA-903E-AF1B61C2A805}"/>
              </a:ext>
            </a:extLst>
          </p:cNvPr>
          <p:cNvSpPr/>
          <p:nvPr/>
        </p:nvSpPr>
        <p:spPr>
          <a:xfrm rot="932830">
            <a:off x="4630625" y="1871292"/>
            <a:ext cx="2930750" cy="2930750"/>
          </a:xfrm>
          <a:prstGeom prst="roundRect">
            <a:avLst/>
          </a:prstGeom>
          <a:noFill/>
          <a:ln w="381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30518_223243300">
            <a:hlinkClick r:id="" action="ppaction://media"/>
            <a:extLst>
              <a:ext uri="{FF2B5EF4-FFF2-40B4-BE49-F238E27FC236}">
                <a16:creationId xmlns:a16="http://schemas.microsoft.com/office/drawing/2014/main" id="{8784434D-A301-4440-8F45-20182C022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0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8463A9C0-CFF6-41EB-B6A0-769E23466F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8285714" cy="1028571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D8FFF5A0-A0C5-4845-B34A-3C1E99C0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54C9DE-466D-4447-ACBC-2EC258D59313}"/>
              </a:ext>
            </a:extLst>
          </p:cNvPr>
          <p:cNvSpPr txBox="1"/>
          <p:nvPr/>
        </p:nvSpPr>
        <p:spPr>
          <a:xfrm>
            <a:off x="5115603" y="3044279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alpha val="8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서비스 개요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C088B0-4A31-493B-A8B7-D80944186086}"/>
              </a:ext>
            </a:extLst>
          </p:cNvPr>
          <p:cNvSpPr/>
          <p:nvPr/>
        </p:nvSpPr>
        <p:spPr>
          <a:xfrm rot="932830">
            <a:off x="4630625" y="1871292"/>
            <a:ext cx="2930750" cy="2930750"/>
          </a:xfrm>
          <a:prstGeom prst="roundRect">
            <a:avLst/>
          </a:prstGeom>
          <a:noFill/>
          <a:ln w="381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03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미술관 '전시' 의미 되새기는 '전시의 전시'..청주 현대미술관 개최 - 머니투데이">
            <a:extLst>
              <a:ext uri="{FF2B5EF4-FFF2-40B4-BE49-F238E27FC236}">
                <a16:creationId xmlns:a16="http://schemas.microsoft.com/office/drawing/2014/main" id="{1D030376-2675-4D3D-8138-851F7D13D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258" y="-369566"/>
            <a:ext cx="12436515" cy="830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0E1F10-EDE2-4C8A-B853-B4102902E41A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1A06BD-1B88-4811-BD62-CCADABE7576A}"/>
              </a:ext>
            </a:extLst>
          </p:cNvPr>
          <p:cNvSpPr/>
          <p:nvPr/>
        </p:nvSpPr>
        <p:spPr>
          <a:xfrm>
            <a:off x="479883" y="438770"/>
            <a:ext cx="182880" cy="18288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27DAF-6026-420A-90E8-F46B440D481C}"/>
              </a:ext>
            </a:extLst>
          </p:cNvPr>
          <p:cNvSpPr txBox="1"/>
          <p:nvPr/>
        </p:nvSpPr>
        <p:spPr>
          <a:xfrm>
            <a:off x="747823" y="441605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alpha val="9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서비스 개요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3B58B6-4EA2-4D9E-8341-93A6E0DE406D}"/>
              </a:ext>
            </a:extLst>
          </p:cNvPr>
          <p:cNvGrpSpPr/>
          <p:nvPr/>
        </p:nvGrpSpPr>
        <p:grpSpPr>
          <a:xfrm>
            <a:off x="12191999" y="-369566"/>
            <a:ext cx="9028253" cy="8303200"/>
            <a:chOff x="5028984" y="-722601"/>
            <a:chExt cx="9028253" cy="8303200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AD1078B7-373B-461D-BB7C-36E41D78F816}"/>
                </a:ext>
              </a:extLst>
            </p:cNvPr>
            <p:cNvSpPr/>
            <p:nvPr/>
          </p:nvSpPr>
          <p:spPr>
            <a:xfrm>
              <a:off x="5028984" y="-722601"/>
              <a:ext cx="9028253" cy="8303200"/>
            </a:xfrm>
            <a:prstGeom prst="parallelogram">
              <a:avLst>
                <a:gd name="adj" fmla="val 21097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F600A3-7B9D-4EC1-9FDB-655DCC589197}"/>
                </a:ext>
              </a:extLst>
            </p:cNvPr>
            <p:cNvSpPr txBox="1"/>
            <p:nvPr/>
          </p:nvSpPr>
          <p:spPr>
            <a:xfrm>
              <a:off x="6658469" y="2375118"/>
              <a:ext cx="3147015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0" dirty="0">
                  <a:solidFill>
                    <a:schemeClr val="bg1">
                      <a:alpha val="8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Pain</a:t>
              </a:r>
            </a:p>
            <a:p>
              <a:pPr algn="r"/>
              <a:r>
                <a:rPr lang="en-US" altLang="ko-KR" sz="8000" dirty="0">
                  <a:solidFill>
                    <a:schemeClr val="bg1">
                      <a:alpha val="8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Point</a:t>
              </a:r>
            </a:p>
            <a:p>
              <a:pPr algn="r"/>
              <a:r>
                <a:rPr lang="ko-KR" altLang="en-US" sz="4400" dirty="0">
                  <a:solidFill>
                    <a:schemeClr val="bg1">
                      <a:alpha val="80000"/>
                    </a:schemeClr>
                  </a:solidFill>
                  <a:latin typeface="KBO 다이아고딕 Medium" pitchFamily="2" charset="-127"/>
                  <a:ea typeface="KBO 다이아고딕 Medium" pitchFamily="2" charset="-127"/>
                </a:rPr>
                <a:t>제안 배경</a:t>
              </a:r>
              <a:endParaRPr lang="ko-KR" altLang="en-US" sz="7200" dirty="0">
                <a:solidFill>
                  <a:schemeClr val="bg1">
                    <a:alpha val="80000"/>
                  </a:schemeClr>
                </a:solidFill>
                <a:latin typeface="KBO 다이아고딕 Medium" pitchFamily="2" charset="-127"/>
                <a:ea typeface="KBO 다이아고딕 Medium" pitchFamily="2" charset="-127"/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96FDD7B-53D1-468E-B080-A2ADD93C2A13}"/>
              </a:ext>
            </a:extLst>
          </p:cNvPr>
          <p:cNvCxnSpPr/>
          <p:nvPr/>
        </p:nvCxnSpPr>
        <p:spPr>
          <a:xfrm>
            <a:off x="2338086" y="621650"/>
            <a:ext cx="9853914" cy="0"/>
          </a:xfrm>
          <a:prstGeom prst="line">
            <a:avLst/>
          </a:prstGeom>
          <a:ln>
            <a:solidFill>
              <a:srgbClr val="949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B66624-15E1-40C4-B1ED-6B347833C69E}"/>
              </a:ext>
            </a:extLst>
          </p:cNvPr>
          <p:cNvGrpSpPr/>
          <p:nvPr/>
        </p:nvGrpSpPr>
        <p:grpSpPr>
          <a:xfrm>
            <a:off x="1125070" y="1880851"/>
            <a:ext cx="4994161" cy="3002146"/>
            <a:chOff x="1125070" y="1880851"/>
            <a:chExt cx="4994161" cy="300214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FA6DDB-D691-4F83-9D9F-16712E780880}"/>
                </a:ext>
              </a:extLst>
            </p:cNvPr>
            <p:cNvSpPr txBox="1"/>
            <p:nvPr/>
          </p:nvSpPr>
          <p:spPr>
            <a:xfrm>
              <a:off x="1125070" y="1880851"/>
              <a:ext cx="13869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chemeClr val="bg1">
                      <a:alpha val="4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01</a:t>
              </a:r>
              <a:endParaRPr lang="ko-KR" altLang="en-US" sz="66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971306-6F6D-405D-9175-BB554962AB75}"/>
                </a:ext>
              </a:extLst>
            </p:cNvPr>
            <p:cNvSpPr txBox="1"/>
            <p:nvPr/>
          </p:nvSpPr>
          <p:spPr>
            <a:xfrm>
              <a:off x="2565053" y="2398381"/>
              <a:ext cx="34932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solidFill>
                    <a:schemeClr val="bg1">
                      <a:alpha val="8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편중된 문화시설로 인한 불균형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C5950D-0271-446A-BF21-2FC01F1D9A7C}"/>
                </a:ext>
              </a:extLst>
            </p:cNvPr>
            <p:cNvSpPr txBox="1"/>
            <p:nvPr/>
          </p:nvSpPr>
          <p:spPr>
            <a:xfrm>
              <a:off x="1125070" y="3657581"/>
              <a:ext cx="13869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chemeClr val="bg1">
                      <a:alpha val="4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02</a:t>
              </a:r>
              <a:endParaRPr lang="ko-KR" altLang="en-US" sz="6600" dirty="0">
                <a:solidFill>
                  <a:schemeClr val="bg1">
                    <a:alpha val="40000"/>
                  </a:schemeClr>
                </a:solidFill>
                <a:latin typeface="KBO 다이아고딕 Bold" pitchFamily="2" charset="-127"/>
                <a:ea typeface="KBO 다이아고딕 Bold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B0385E-BB77-4648-824B-D457B82E2925}"/>
                </a:ext>
              </a:extLst>
            </p:cNvPr>
            <p:cNvSpPr txBox="1"/>
            <p:nvPr/>
          </p:nvSpPr>
          <p:spPr>
            <a:xfrm>
              <a:off x="2565053" y="4175111"/>
              <a:ext cx="35541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alpha val="8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지식 전달</a:t>
              </a:r>
              <a:r>
                <a:rPr lang="en-US" altLang="ko-KR" sz="2000" dirty="0">
                  <a:solidFill>
                    <a:schemeClr val="bg1">
                      <a:alpha val="8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 </a:t>
              </a:r>
              <a:r>
                <a:rPr lang="ko-KR" altLang="en-US" sz="2000" dirty="0">
                  <a:solidFill>
                    <a:schemeClr val="bg1">
                      <a:alpha val="8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및 정보제공을 넘어선</a:t>
              </a:r>
              <a:br>
                <a:rPr lang="en-US" altLang="ko-KR" sz="2000" dirty="0">
                  <a:solidFill>
                    <a:schemeClr val="bg1">
                      <a:alpha val="8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</a:br>
              <a:r>
                <a:rPr lang="ko-KR" altLang="en-US" sz="2000" dirty="0">
                  <a:solidFill>
                    <a:schemeClr val="bg1">
                      <a:alpha val="80000"/>
                    </a:schemeClr>
                  </a:solidFill>
                  <a:latin typeface="KBO 다이아고딕 Bold" pitchFamily="2" charset="-127"/>
                  <a:ea typeface="KBO 다이아고딕 Bold" pitchFamily="2" charset="-127"/>
                </a:rPr>
                <a:t>감상에 집중한 서비스 필요성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131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5 1.11111E-6 L -0.45521 1.1111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414A69-05D8-450D-A926-407C7F7C2EA1}"/>
              </a:ext>
            </a:extLst>
          </p:cNvPr>
          <p:cNvSpPr/>
          <p:nvPr/>
        </p:nvSpPr>
        <p:spPr>
          <a:xfrm>
            <a:off x="479883" y="438770"/>
            <a:ext cx="182880" cy="18288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529D2-A164-45CD-B91A-0E6FCD86690A}"/>
              </a:ext>
            </a:extLst>
          </p:cNvPr>
          <p:cNvSpPr txBox="1"/>
          <p:nvPr/>
        </p:nvSpPr>
        <p:spPr>
          <a:xfrm>
            <a:off x="747823" y="441605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alpha val="60000"/>
                  </a:schemeClr>
                </a:solidFill>
                <a:latin typeface="KBO 다이아고딕 Bold" pitchFamily="2" charset="-127"/>
                <a:ea typeface="KBO 다이아고딕 Bold" pitchFamily="2" charset="-127"/>
              </a:rPr>
              <a:t>서비스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945F5D9-E6CE-4C8C-825D-46A69F3A8D9A}"/>
              </a:ext>
            </a:extLst>
          </p:cNvPr>
          <p:cNvCxnSpPr/>
          <p:nvPr/>
        </p:nvCxnSpPr>
        <p:spPr>
          <a:xfrm>
            <a:off x="2338086" y="621650"/>
            <a:ext cx="9853914" cy="0"/>
          </a:xfrm>
          <a:prstGeom prst="line">
            <a:avLst/>
          </a:prstGeom>
          <a:ln>
            <a:solidFill>
              <a:srgbClr val="949A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72B1D4-21DC-498F-8163-5F7D9536731A}"/>
              </a:ext>
            </a:extLst>
          </p:cNvPr>
          <p:cNvSpPr txBox="1"/>
          <p:nvPr/>
        </p:nvSpPr>
        <p:spPr>
          <a:xfrm>
            <a:off x="3956713" y="3077345"/>
            <a:ext cx="1079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SSA</a:t>
            </a:r>
            <a:endParaRPr lang="ko-KR" altLang="en-US" sz="4000" dirty="0"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3EC82-1AA0-4207-927B-87968EF8AD74}"/>
              </a:ext>
            </a:extLst>
          </p:cNvPr>
          <p:cNvSpPr txBox="1"/>
          <p:nvPr/>
        </p:nvSpPr>
        <p:spPr>
          <a:xfrm>
            <a:off x="4828245" y="3077345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FY</a:t>
            </a:r>
            <a:endParaRPr lang="ko-KR" altLang="en-US" sz="4000" dirty="0"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A4B02-6A25-481E-B4BD-5B4F4AE66E98}"/>
              </a:ext>
            </a:extLst>
          </p:cNvPr>
          <p:cNvSpPr txBox="1"/>
          <p:nvPr/>
        </p:nvSpPr>
        <p:spPr>
          <a:xfrm>
            <a:off x="5578380" y="3076201"/>
            <a:ext cx="340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:</a:t>
            </a:r>
            <a:endParaRPr lang="ko-KR" altLang="en-US" sz="4000" dirty="0"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BB852-E6A1-485E-B309-11731B0D2317}"/>
              </a:ext>
            </a:extLst>
          </p:cNvPr>
          <p:cNvSpPr txBox="1"/>
          <p:nvPr/>
        </p:nvSpPr>
        <p:spPr>
          <a:xfrm>
            <a:off x="5879835" y="3075057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MUSE</a:t>
            </a:r>
            <a:endParaRPr lang="ko-KR" altLang="en-US" sz="4000" dirty="0"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994CD-C02A-4F82-B20F-29AFBC9B4C4F}"/>
              </a:ext>
            </a:extLst>
          </p:cNvPr>
          <p:cNvSpPr txBox="1"/>
          <p:nvPr/>
        </p:nvSpPr>
        <p:spPr>
          <a:xfrm>
            <a:off x="7260341" y="3075057"/>
            <a:ext cx="974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HS봄바람체 3.0 Regular" panose="00000503030000020004" pitchFamily="2" charset="-127"/>
                <a:ea typeface="HS봄바람체 3.0 Regular" panose="00000503030000020004" pitchFamily="2" charset="-127"/>
              </a:rPr>
              <a:t>UM</a:t>
            </a:r>
            <a:endParaRPr lang="ko-KR" altLang="en-US" sz="4000" dirty="0">
              <a:latin typeface="HS봄바람체 3.0 Regular" panose="00000503030000020004" pitchFamily="2" charset="-127"/>
              <a:ea typeface="HS봄바람체 3.0 Regular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4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356</Words>
  <Application>Microsoft Office PowerPoint</Application>
  <PresentationFormat>와이드스크린</PresentationFormat>
  <Paragraphs>165</Paragraphs>
  <Slides>25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KBO 다이아고딕 Bold</vt:lpstr>
      <vt:lpstr>KBO 다이아고딕 Medium</vt:lpstr>
      <vt:lpstr>KBO 다이아고딕 Light</vt:lpstr>
      <vt:lpstr>HS봄바람체 3.0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동하 이</dc:creator>
  <cp:lastModifiedBy>동하 이</cp:lastModifiedBy>
  <cp:revision>59</cp:revision>
  <dcterms:created xsi:type="dcterms:W3CDTF">2023-05-18T12:07:37Z</dcterms:created>
  <dcterms:modified xsi:type="dcterms:W3CDTF">2023-05-19T00:44:44Z</dcterms:modified>
</cp:coreProperties>
</file>